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1864" r:id="rId3"/>
    <p:sldId id="1862" r:id="rId4"/>
    <p:sldId id="1868" r:id="rId5"/>
    <p:sldId id="1896" r:id="rId6"/>
    <p:sldId id="1895" r:id="rId7"/>
    <p:sldId id="1878" r:id="rId8"/>
    <p:sldId id="1882" r:id="rId9"/>
    <p:sldId id="1883" r:id="rId10"/>
    <p:sldId id="1916" r:id="rId11"/>
    <p:sldId id="1884" r:id="rId12"/>
    <p:sldId id="1876" r:id="rId13"/>
    <p:sldId id="1874" r:id="rId14"/>
    <p:sldId id="1875" r:id="rId15"/>
    <p:sldId id="1880" r:id="rId16"/>
    <p:sldId id="1881" r:id="rId17"/>
    <p:sldId id="1885" r:id="rId18"/>
    <p:sldId id="189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580"/>
  </p:normalViewPr>
  <p:slideViewPr>
    <p:cSldViewPr snapToGrid="0">
      <p:cViewPr varScale="1">
        <p:scale>
          <a:sx n="107" d="100"/>
          <a:sy n="107" d="100"/>
        </p:scale>
        <p:origin x="49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C847670-BCBF-CB4A-A74A-603B1524A9E3}"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zh-CN" altLang="en-US"/>
        </a:p>
      </dgm:t>
    </dgm:pt>
    <dgm:pt modelId="{88478029-26DB-5147-BFFE-D44D6550F529}">
      <dgm:prSet phldrT="[文本]"/>
      <dgm:spPr/>
      <dgm:t>
        <a:bodyPr/>
        <a:lstStyle/>
        <a:p>
          <a:r>
            <a:rPr lang="zh-CN" altLang="en-US" dirty="0"/>
            <a:t>人脸考勤系统</a:t>
          </a:r>
        </a:p>
      </dgm:t>
    </dgm:pt>
    <dgm:pt modelId="{8FA7A090-24A7-5245-AAE7-7931A990DF7A}" cxnId="{51118025-940D-B543-AC06-93F83C917636}" type="parTrans">
      <dgm:prSet/>
      <dgm:spPr/>
      <dgm:t>
        <a:bodyPr/>
        <a:lstStyle/>
        <a:p>
          <a:endParaRPr lang="zh-CN" altLang="en-US"/>
        </a:p>
      </dgm:t>
    </dgm:pt>
    <dgm:pt modelId="{8372AD1F-A0BB-7F40-A9FE-EB42E2C19CDB}" cxnId="{51118025-940D-B543-AC06-93F83C917636}" type="sibTrans">
      <dgm:prSet/>
      <dgm:spPr/>
      <dgm:t>
        <a:bodyPr/>
        <a:lstStyle/>
        <a:p>
          <a:endParaRPr lang="zh-CN" altLang="en-US"/>
        </a:p>
      </dgm:t>
    </dgm:pt>
    <dgm:pt modelId="{EB23B6A7-BF9B-0146-8F0F-B4AF1DC0D808}">
      <dgm:prSet phldrT="[文本]"/>
      <dgm:spPr/>
      <dgm:t>
        <a:bodyPr/>
        <a:lstStyle/>
        <a:p>
          <a:r>
            <a:rPr lang="zh-CN" altLang="en-US" dirty="0"/>
            <a:t>移动端适配</a:t>
          </a:r>
          <a:endParaRPr lang="en-US" altLang="en-US" dirty="0"/>
        </a:p>
        <a:p>
          <a:r>
            <a:rPr lang="zh-CN" altLang="en-US" dirty="0"/>
            <a:t>安卓、</a:t>
          </a:r>
          <a:r>
            <a:rPr lang="en-US" altLang="zh-CN" dirty="0"/>
            <a:t>IOS</a:t>
          </a:r>
          <a:endParaRPr lang="zh-CN" altLang="en-US" dirty="0"/>
        </a:p>
      </dgm:t>
    </dgm:pt>
    <dgm:pt modelId="{D55E8EC7-AD4B-A44E-BA08-920B500AEEA6}" cxnId="{25147D22-6C60-1D4E-9F70-CA025498CAD5}" type="parTrans">
      <dgm:prSet/>
      <dgm:spPr/>
      <dgm:t>
        <a:bodyPr/>
        <a:lstStyle/>
        <a:p>
          <a:endParaRPr lang="zh-CN" altLang="en-US"/>
        </a:p>
      </dgm:t>
    </dgm:pt>
    <dgm:pt modelId="{8DA076A1-D7B1-694A-A9C6-2297F736A962}" cxnId="{25147D22-6C60-1D4E-9F70-CA025498CAD5}" type="sibTrans">
      <dgm:prSet/>
      <dgm:spPr/>
      <dgm:t>
        <a:bodyPr/>
        <a:lstStyle/>
        <a:p>
          <a:endParaRPr lang="zh-CN" altLang="en-US"/>
        </a:p>
      </dgm:t>
    </dgm:pt>
    <dgm:pt modelId="{3936134A-D967-4B49-BD5B-4F901B5407A3}">
      <dgm:prSet phldrT="[文本]"/>
      <dgm:spPr/>
      <dgm:t>
        <a:bodyPr/>
        <a:lstStyle/>
        <a:p>
          <a:r>
            <a:rPr lang="zh-CN" altLang="en-US" dirty="0"/>
            <a:t>活体检测：有效识别非真实人脸</a:t>
          </a:r>
        </a:p>
      </dgm:t>
    </dgm:pt>
    <dgm:pt modelId="{8D90077E-BE32-EA45-8B58-93B7AE5F1948}" cxnId="{CDED0FE6-6756-0948-97FF-DA9CC95384F3}" type="parTrans">
      <dgm:prSet/>
      <dgm:spPr/>
      <dgm:t>
        <a:bodyPr/>
        <a:lstStyle/>
        <a:p>
          <a:endParaRPr lang="zh-CN" altLang="en-US"/>
        </a:p>
      </dgm:t>
    </dgm:pt>
    <dgm:pt modelId="{93F4DB80-9C43-FC40-9428-0D97B5693227}" cxnId="{CDED0FE6-6756-0948-97FF-DA9CC95384F3}" type="sibTrans">
      <dgm:prSet/>
      <dgm:spPr/>
      <dgm:t>
        <a:bodyPr/>
        <a:lstStyle/>
        <a:p>
          <a:endParaRPr lang="zh-CN" altLang="en-US"/>
        </a:p>
      </dgm:t>
    </dgm:pt>
    <dgm:pt modelId="{3789D169-C464-404F-8EEE-9DB81130A541}">
      <dgm:prSet phldrT="[文本]"/>
      <dgm:spPr/>
      <dgm:t>
        <a:bodyPr/>
        <a:lstStyle/>
        <a:p>
          <a:r>
            <a:rPr lang="zh-CN" altLang="en-US" dirty="0"/>
            <a:t>获取签到地理位置</a:t>
          </a:r>
        </a:p>
      </dgm:t>
    </dgm:pt>
    <dgm:pt modelId="{820C1AE9-A400-6E4E-8176-79D417C11A3B}" cxnId="{23282BE1-9C8D-F741-8B58-B5B249F4B9E0}" type="parTrans">
      <dgm:prSet/>
      <dgm:spPr/>
      <dgm:t>
        <a:bodyPr/>
        <a:lstStyle/>
        <a:p>
          <a:endParaRPr lang="zh-CN" altLang="en-US"/>
        </a:p>
      </dgm:t>
    </dgm:pt>
    <dgm:pt modelId="{A4F35DDA-5900-124D-84BE-11DC5C8DED65}" cxnId="{23282BE1-9C8D-F741-8B58-B5B249F4B9E0}" type="sibTrans">
      <dgm:prSet/>
      <dgm:spPr/>
      <dgm:t>
        <a:bodyPr/>
        <a:lstStyle/>
        <a:p>
          <a:endParaRPr lang="zh-CN" altLang="en-US"/>
        </a:p>
      </dgm:t>
    </dgm:pt>
    <dgm:pt modelId="{D84C1D68-CA84-0649-BEA6-AA9D8507730C}">
      <dgm:prSet/>
      <dgm:spPr/>
      <dgm:t>
        <a:bodyPr/>
        <a:lstStyle/>
        <a:p>
          <a:r>
            <a:rPr lang="zh-CN" altLang="en-US" dirty="0"/>
            <a:t>优化签到响应时间</a:t>
          </a:r>
        </a:p>
      </dgm:t>
    </dgm:pt>
    <dgm:pt modelId="{174ECDFA-F98D-E749-9ACD-D4A2986EAFAC}" cxnId="{1B6EC2DB-2D8C-0C46-9BE6-3DD77923DD6E}" type="parTrans">
      <dgm:prSet/>
      <dgm:spPr/>
      <dgm:t>
        <a:bodyPr/>
        <a:lstStyle/>
        <a:p>
          <a:endParaRPr lang="zh-CN" altLang="en-US"/>
        </a:p>
      </dgm:t>
    </dgm:pt>
    <dgm:pt modelId="{B8ED728A-28ED-C948-AE0F-DEB80FCFA9F6}" cxnId="{1B6EC2DB-2D8C-0C46-9BE6-3DD77923DD6E}" type="sibTrans">
      <dgm:prSet/>
      <dgm:spPr/>
      <dgm:t>
        <a:bodyPr/>
        <a:lstStyle/>
        <a:p>
          <a:endParaRPr lang="zh-CN" altLang="en-US"/>
        </a:p>
      </dgm:t>
    </dgm:pt>
    <dgm:pt modelId="{43EAAB0A-9734-CB4F-8F2E-823793F341F8}" type="pres">
      <dgm:prSet presAssocID="{1C847670-BCBF-CB4A-A74A-603B1524A9E3}" presName="Name0" presStyleCnt="0">
        <dgm:presLayoutVars>
          <dgm:chMax val="1"/>
          <dgm:dir/>
          <dgm:animLvl val="ctr"/>
          <dgm:resizeHandles val="exact"/>
        </dgm:presLayoutVars>
      </dgm:prSet>
      <dgm:spPr/>
    </dgm:pt>
    <dgm:pt modelId="{19758714-C8C3-CF40-A2DA-7385FFD7AD79}" type="pres">
      <dgm:prSet presAssocID="{88478029-26DB-5147-BFFE-D44D6550F529}" presName="centerShape" presStyleLbl="node0" presStyleIdx="0" presStyleCnt="1"/>
      <dgm:spPr/>
    </dgm:pt>
    <dgm:pt modelId="{D3D63E48-AA04-5347-A83E-6868B26233F6}" type="pres">
      <dgm:prSet presAssocID="{D55E8EC7-AD4B-A44E-BA08-920B500AEEA6}" presName="parTrans" presStyleLbl="sibTrans2D1" presStyleIdx="0" presStyleCnt="4"/>
      <dgm:spPr/>
    </dgm:pt>
    <dgm:pt modelId="{91FAC7C5-8CC8-B04E-A14D-C52E3E6C0618}" type="pres">
      <dgm:prSet presAssocID="{D55E8EC7-AD4B-A44E-BA08-920B500AEEA6}" presName="connectorText" presStyleLbl="sibTrans2D1" presStyleIdx="0" presStyleCnt="4"/>
      <dgm:spPr/>
    </dgm:pt>
    <dgm:pt modelId="{F8AABDB9-5684-3A43-A008-4DB4F05F5B60}" type="pres">
      <dgm:prSet presAssocID="{EB23B6A7-BF9B-0146-8F0F-B4AF1DC0D808}" presName="node" presStyleLbl="node1" presStyleIdx="0" presStyleCnt="4">
        <dgm:presLayoutVars>
          <dgm:bulletEnabled val="1"/>
        </dgm:presLayoutVars>
      </dgm:prSet>
      <dgm:spPr/>
    </dgm:pt>
    <dgm:pt modelId="{1B1F9C7A-EA96-7245-B42B-71DF0A1A63C4}" type="pres">
      <dgm:prSet presAssocID="{8D90077E-BE32-EA45-8B58-93B7AE5F1948}" presName="parTrans" presStyleLbl="sibTrans2D1" presStyleIdx="1" presStyleCnt="4"/>
      <dgm:spPr/>
    </dgm:pt>
    <dgm:pt modelId="{8A9FB7E2-5127-6A43-8650-1263139EBF56}" type="pres">
      <dgm:prSet presAssocID="{8D90077E-BE32-EA45-8B58-93B7AE5F1948}" presName="connectorText" presStyleLbl="sibTrans2D1" presStyleIdx="1" presStyleCnt="4"/>
      <dgm:spPr/>
    </dgm:pt>
    <dgm:pt modelId="{A8D5F7E4-89D3-A648-993D-8DFB012B6F27}" type="pres">
      <dgm:prSet presAssocID="{3936134A-D967-4B49-BD5B-4F901B5407A3}" presName="node" presStyleLbl="node1" presStyleIdx="1" presStyleCnt="4">
        <dgm:presLayoutVars>
          <dgm:bulletEnabled val="1"/>
        </dgm:presLayoutVars>
      </dgm:prSet>
      <dgm:spPr/>
    </dgm:pt>
    <dgm:pt modelId="{43C06D19-2243-944C-A1C5-67D15887AB11}" type="pres">
      <dgm:prSet presAssocID="{820C1AE9-A400-6E4E-8176-79D417C11A3B}" presName="parTrans" presStyleLbl="sibTrans2D1" presStyleIdx="2" presStyleCnt="4"/>
      <dgm:spPr/>
    </dgm:pt>
    <dgm:pt modelId="{7753B929-9C26-8346-AADB-5C0CCCDA9CD7}" type="pres">
      <dgm:prSet presAssocID="{820C1AE9-A400-6E4E-8176-79D417C11A3B}" presName="connectorText" presStyleLbl="sibTrans2D1" presStyleIdx="2" presStyleCnt="4"/>
      <dgm:spPr/>
    </dgm:pt>
    <dgm:pt modelId="{6D9C1B1B-A7E9-A141-A6EC-E58C683ECB6A}" type="pres">
      <dgm:prSet presAssocID="{3789D169-C464-404F-8EEE-9DB81130A541}" presName="node" presStyleLbl="node1" presStyleIdx="2" presStyleCnt="4">
        <dgm:presLayoutVars>
          <dgm:bulletEnabled val="1"/>
        </dgm:presLayoutVars>
      </dgm:prSet>
      <dgm:spPr/>
    </dgm:pt>
    <dgm:pt modelId="{FA714E7F-DCC4-4F49-B42E-946745D8D336}" type="pres">
      <dgm:prSet presAssocID="{174ECDFA-F98D-E749-9ACD-D4A2986EAFAC}" presName="parTrans" presStyleLbl="sibTrans2D1" presStyleIdx="3" presStyleCnt="4"/>
      <dgm:spPr/>
    </dgm:pt>
    <dgm:pt modelId="{09EE8E19-E8B7-0F45-BC94-187FBA09242E}" type="pres">
      <dgm:prSet presAssocID="{174ECDFA-F98D-E749-9ACD-D4A2986EAFAC}" presName="connectorText" presStyleLbl="sibTrans2D1" presStyleIdx="3" presStyleCnt="4"/>
      <dgm:spPr/>
    </dgm:pt>
    <dgm:pt modelId="{69160506-45C1-0442-BB86-996953370757}" type="pres">
      <dgm:prSet presAssocID="{D84C1D68-CA84-0649-BEA6-AA9D8507730C}" presName="node" presStyleLbl="node1" presStyleIdx="3" presStyleCnt="4">
        <dgm:presLayoutVars>
          <dgm:bulletEnabled val="1"/>
        </dgm:presLayoutVars>
      </dgm:prSet>
      <dgm:spPr/>
    </dgm:pt>
  </dgm:ptLst>
  <dgm:cxnLst>
    <dgm:cxn modelId="{827E6200-50CE-E041-97FE-A958FD6D3D54}" type="presOf" srcId="{174ECDFA-F98D-E749-9ACD-D4A2986EAFAC}" destId="{FA714E7F-DCC4-4F49-B42E-946745D8D336}" srcOrd="0" destOrd="0" presId="urn:microsoft.com/office/officeart/2005/8/layout/radial5"/>
    <dgm:cxn modelId="{521B7A02-9091-164B-9CDD-3F1D47CF6F3D}" type="presOf" srcId="{1C847670-BCBF-CB4A-A74A-603B1524A9E3}" destId="{43EAAB0A-9734-CB4F-8F2E-823793F341F8}" srcOrd="0" destOrd="0" presId="urn:microsoft.com/office/officeart/2005/8/layout/radial5"/>
    <dgm:cxn modelId="{ED8ECD11-18A0-1E44-9FE8-A632B5EA6B62}" type="presOf" srcId="{D55E8EC7-AD4B-A44E-BA08-920B500AEEA6}" destId="{91FAC7C5-8CC8-B04E-A14D-C52E3E6C0618}" srcOrd="1" destOrd="0" presId="urn:microsoft.com/office/officeart/2005/8/layout/radial5"/>
    <dgm:cxn modelId="{4823CA1B-D72B-994A-9ED7-C98417E7B718}" type="presOf" srcId="{EB23B6A7-BF9B-0146-8F0F-B4AF1DC0D808}" destId="{F8AABDB9-5684-3A43-A008-4DB4F05F5B60}" srcOrd="0" destOrd="0" presId="urn:microsoft.com/office/officeart/2005/8/layout/radial5"/>
    <dgm:cxn modelId="{25147D22-6C60-1D4E-9F70-CA025498CAD5}" srcId="{88478029-26DB-5147-BFFE-D44D6550F529}" destId="{EB23B6A7-BF9B-0146-8F0F-B4AF1DC0D808}" srcOrd="0" destOrd="0" parTransId="{D55E8EC7-AD4B-A44E-BA08-920B500AEEA6}" sibTransId="{8DA076A1-D7B1-694A-A9C6-2297F736A962}"/>
    <dgm:cxn modelId="{51118025-940D-B543-AC06-93F83C917636}" srcId="{1C847670-BCBF-CB4A-A74A-603B1524A9E3}" destId="{88478029-26DB-5147-BFFE-D44D6550F529}" srcOrd="0" destOrd="0" parTransId="{8FA7A090-24A7-5245-AAE7-7931A990DF7A}" sibTransId="{8372AD1F-A0BB-7F40-A9FE-EB42E2C19CDB}"/>
    <dgm:cxn modelId="{2476982A-1EEF-2140-A55C-48946BE1520C}" type="presOf" srcId="{8D90077E-BE32-EA45-8B58-93B7AE5F1948}" destId="{1B1F9C7A-EA96-7245-B42B-71DF0A1A63C4}" srcOrd="0" destOrd="0" presId="urn:microsoft.com/office/officeart/2005/8/layout/radial5"/>
    <dgm:cxn modelId="{ED3FD631-B539-384B-8997-AAFECC4C567B}" type="presOf" srcId="{820C1AE9-A400-6E4E-8176-79D417C11A3B}" destId="{43C06D19-2243-944C-A1C5-67D15887AB11}" srcOrd="0" destOrd="0" presId="urn:microsoft.com/office/officeart/2005/8/layout/radial5"/>
    <dgm:cxn modelId="{7F75F63C-00D9-FA41-94AF-C355CC988858}" type="presOf" srcId="{D84C1D68-CA84-0649-BEA6-AA9D8507730C}" destId="{69160506-45C1-0442-BB86-996953370757}" srcOrd="0" destOrd="0" presId="urn:microsoft.com/office/officeart/2005/8/layout/radial5"/>
    <dgm:cxn modelId="{7A27A740-8B1B-544D-A94F-FE9B4D754CFF}" type="presOf" srcId="{88478029-26DB-5147-BFFE-D44D6550F529}" destId="{19758714-C8C3-CF40-A2DA-7385FFD7AD79}" srcOrd="0" destOrd="0" presId="urn:microsoft.com/office/officeart/2005/8/layout/radial5"/>
    <dgm:cxn modelId="{72C35446-3EBB-434B-B113-61FB53887ED5}" type="presOf" srcId="{3789D169-C464-404F-8EEE-9DB81130A541}" destId="{6D9C1B1B-A7E9-A141-A6EC-E58C683ECB6A}" srcOrd="0" destOrd="0" presId="urn:microsoft.com/office/officeart/2005/8/layout/radial5"/>
    <dgm:cxn modelId="{F39C7182-B425-854F-83AE-025C9E1E0311}" type="presOf" srcId="{D55E8EC7-AD4B-A44E-BA08-920B500AEEA6}" destId="{D3D63E48-AA04-5347-A83E-6868B26233F6}" srcOrd="0" destOrd="0" presId="urn:microsoft.com/office/officeart/2005/8/layout/radial5"/>
    <dgm:cxn modelId="{D12541AA-B3F9-8948-8584-F99A4BE2EE08}" type="presOf" srcId="{820C1AE9-A400-6E4E-8176-79D417C11A3B}" destId="{7753B929-9C26-8346-AADB-5C0CCCDA9CD7}" srcOrd="1" destOrd="0" presId="urn:microsoft.com/office/officeart/2005/8/layout/radial5"/>
    <dgm:cxn modelId="{1B6EC2DB-2D8C-0C46-9BE6-3DD77923DD6E}" srcId="{88478029-26DB-5147-BFFE-D44D6550F529}" destId="{D84C1D68-CA84-0649-BEA6-AA9D8507730C}" srcOrd="3" destOrd="0" parTransId="{174ECDFA-F98D-E749-9ACD-D4A2986EAFAC}" sibTransId="{B8ED728A-28ED-C948-AE0F-DEB80FCFA9F6}"/>
    <dgm:cxn modelId="{23282BE1-9C8D-F741-8B58-B5B249F4B9E0}" srcId="{88478029-26DB-5147-BFFE-D44D6550F529}" destId="{3789D169-C464-404F-8EEE-9DB81130A541}" srcOrd="2" destOrd="0" parTransId="{820C1AE9-A400-6E4E-8176-79D417C11A3B}" sibTransId="{A4F35DDA-5900-124D-84BE-11DC5C8DED65}"/>
    <dgm:cxn modelId="{CDED0FE6-6756-0948-97FF-DA9CC95384F3}" srcId="{88478029-26DB-5147-BFFE-D44D6550F529}" destId="{3936134A-D967-4B49-BD5B-4F901B5407A3}" srcOrd="1" destOrd="0" parTransId="{8D90077E-BE32-EA45-8B58-93B7AE5F1948}" sibTransId="{93F4DB80-9C43-FC40-9428-0D97B5693227}"/>
    <dgm:cxn modelId="{732828E8-1255-D34F-A5B1-B9E8799B9EE3}" type="presOf" srcId="{3936134A-D967-4B49-BD5B-4F901B5407A3}" destId="{A8D5F7E4-89D3-A648-993D-8DFB012B6F27}" srcOrd="0" destOrd="0" presId="urn:microsoft.com/office/officeart/2005/8/layout/radial5"/>
    <dgm:cxn modelId="{06CCDDEC-8957-FB4B-87CA-F6661F117798}" type="presOf" srcId="{174ECDFA-F98D-E749-9ACD-D4A2986EAFAC}" destId="{09EE8E19-E8B7-0F45-BC94-187FBA09242E}" srcOrd="1" destOrd="0" presId="urn:microsoft.com/office/officeart/2005/8/layout/radial5"/>
    <dgm:cxn modelId="{3839BAEF-ECA7-DB45-8B06-3ECF3A2B978F}" type="presOf" srcId="{8D90077E-BE32-EA45-8B58-93B7AE5F1948}" destId="{8A9FB7E2-5127-6A43-8650-1263139EBF56}" srcOrd="1" destOrd="0" presId="urn:microsoft.com/office/officeart/2005/8/layout/radial5"/>
    <dgm:cxn modelId="{FFF2015B-244E-894B-B9C7-9611DF86437E}" type="presParOf" srcId="{43EAAB0A-9734-CB4F-8F2E-823793F341F8}" destId="{19758714-C8C3-CF40-A2DA-7385FFD7AD79}" srcOrd="0" destOrd="0" presId="urn:microsoft.com/office/officeart/2005/8/layout/radial5"/>
    <dgm:cxn modelId="{C236C3B3-D2D0-8145-AFFB-07B77C11B59A}" type="presParOf" srcId="{43EAAB0A-9734-CB4F-8F2E-823793F341F8}" destId="{D3D63E48-AA04-5347-A83E-6868B26233F6}" srcOrd="1" destOrd="0" presId="urn:microsoft.com/office/officeart/2005/8/layout/radial5"/>
    <dgm:cxn modelId="{CCB49B55-B8FF-0845-87D5-67F18552DA16}" type="presParOf" srcId="{D3D63E48-AA04-5347-A83E-6868B26233F6}" destId="{91FAC7C5-8CC8-B04E-A14D-C52E3E6C0618}" srcOrd="0" destOrd="0" presId="urn:microsoft.com/office/officeart/2005/8/layout/radial5"/>
    <dgm:cxn modelId="{7CCB4011-F55F-7742-BFAB-28B95D102144}" type="presParOf" srcId="{43EAAB0A-9734-CB4F-8F2E-823793F341F8}" destId="{F8AABDB9-5684-3A43-A008-4DB4F05F5B60}" srcOrd="2" destOrd="0" presId="urn:microsoft.com/office/officeart/2005/8/layout/radial5"/>
    <dgm:cxn modelId="{D97A0ED7-0C68-B044-9F21-0EB8A957656D}" type="presParOf" srcId="{43EAAB0A-9734-CB4F-8F2E-823793F341F8}" destId="{1B1F9C7A-EA96-7245-B42B-71DF0A1A63C4}" srcOrd="3" destOrd="0" presId="urn:microsoft.com/office/officeart/2005/8/layout/radial5"/>
    <dgm:cxn modelId="{D282FAA9-3965-CA4A-95B5-D4010FC59E25}" type="presParOf" srcId="{1B1F9C7A-EA96-7245-B42B-71DF0A1A63C4}" destId="{8A9FB7E2-5127-6A43-8650-1263139EBF56}" srcOrd="0" destOrd="0" presId="urn:microsoft.com/office/officeart/2005/8/layout/radial5"/>
    <dgm:cxn modelId="{02F0DBDE-CA7B-B24C-BE3C-121A4C6E6264}" type="presParOf" srcId="{43EAAB0A-9734-CB4F-8F2E-823793F341F8}" destId="{A8D5F7E4-89D3-A648-993D-8DFB012B6F27}" srcOrd="4" destOrd="0" presId="urn:microsoft.com/office/officeart/2005/8/layout/radial5"/>
    <dgm:cxn modelId="{20A9172A-A98C-CA4B-B30E-9B2184246154}" type="presParOf" srcId="{43EAAB0A-9734-CB4F-8F2E-823793F341F8}" destId="{43C06D19-2243-944C-A1C5-67D15887AB11}" srcOrd="5" destOrd="0" presId="urn:microsoft.com/office/officeart/2005/8/layout/radial5"/>
    <dgm:cxn modelId="{2F606FE8-5001-9E45-93A6-E4E189C3E376}" type="presParOf" srcId="{43C06D19-2243-944C-A1C5-67D15887AB11}" destId="{7753B929-9C26-8346-AADB-5C0CCCDA9CD7}" srcOrd="0" destOrd="0" presId="urn:microsoft.com/office/officeart/2005/8/layout/radial5"/>
    <dgm:cxn modelId="{7ABC666C-E2F8-4F4A-9DBB-CF0C561105D7}" type="presParOf" srcId="{43EAAB0A-9734-CB4F-8F2E-823793F341F8}" destId="{6D9C1B1B-A7E9-A141-A6EC-E58C683ECB6A}" srcOrd="6" destOrd="0" presId="urn:microsoft.com/office/officeart/2005/8/layout/radial5"/>
    <dgm:cxn modelId="{843BCE40-7BDA-8E43-96B1-96FE5078B441}" type="presParOf" srcId="{43EAAB0A-9734-CB4F-8F2E-823793F341F8}" destId="{FA714E7F-DCC4-4F49-B42E-946745D8D336}" srcOrd="7" destOrd="0" presId="urn:microsoft.com/office/officeart/2005/8/layout/radial5"/>
    <dgm:cxn modelId="{5DA39FE7-A396-5F49-B207-05226F2CF96E}" type="presParOf" srcId="{FA714E7F-DCC4-4F49-B42E-946745D8D336}" destId="{09EE8E19-E8B7-0F45-BC94-187FBA09242E}" srcOrd="0" destOrd="0" presId="urn:microsoft.com/office/officeart/2005/8/layout/radial5"/>
    <dgm:cxn modelId="{CAC19021-5EE4-9A4E-94AB-9A1F2BA2B77B}" type="presParOf" srcId="{43EAAB0A-9734-CB4F-8F2E-823793F341F8}" destId="{69160506-45C1-0442-BB86-996953370757}"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58714-C8C3-CF40-A2DA-7385FFD7AD79}">
      <dsp:nvSpPr>
        <dsp:cNvPr id="0" name=""/>
        <dsp:cNvSpPr/>
      </dsp:nvSpPr>
      <dsp:spPr>
        <a:xfrm>
          <a:off x="3351609" y="1996942"/>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人脸考勤系统</a:t>
          </a:r>
        </a:p>
      </dsp:txBody>
      <dsp:txXfrm>
        <a:off x="3560263" y="2205596"/>
        <a:ext cx="1007473" cy="1007473"/>
      </dsp:txXfrm>
    </dsp:sp>
    <dsp:sp modelId="{D3D63E48-AA04-5347-A83E-6868B26233F6}">
      <dsp:nvSpPr>
        <dsp:cNvPr id="0" name=""/>
        <dsp:cNvSpPr/>
      </dsp:nvSpPr>
      <dsp:spPr>
        <a:xfrm rot="16200000">
          <a:off x="3913169" y="1478682"/>
          <a:ext cx="301660" cy="4844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3958418" y="1620816"/>
        <a:ext cx="211162" cy="290655"/>
      </dsp:txXfrm>
    </dsp:sp>
    <dsp:sp modelId="{F8AABDB9-5684-3A43-A008-4DB4F05F5B60}">
      <dsp:nvSpPr>
        <dsp:cNvPr id="0" name=""/>
        <dsp:cNvSpPr/>
      </dsp:nvSpPr>
      <dsp:spPr>
        <a:xfrm>
          <a:off x="3351609" y="2990"/>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移动端适配</a:t>
          </a:r>
          <a:endParaRPr lang="en-US" altLang="en-US" sz="1500" kern="1200" dirty="0"/>
        </a:p>
        <a:p>
          <a:pPr marL="0" lvl="0" indent="0" algn="ctr" defTabSz="666750">
            <a:lnSpc>
              <a:spcPct val="90000"/>
            </a:lnSpc>
            <a:spcBef>
              <a:spcPct val="0"/>
            </a:spcBef>
            <a:spcAft>
              <a:spcPct val="35000"/>
            </a:spcAft>
            <a:buNone/>
          </a:pPr>
          <a:r>
            <a:rPr lang="zh-CN" altLang="en-US" sz="1500" kern="1200" dirty="0"/>
            <a:t>安卓、</a:t>
          </a:r>
          <a:r>
            <a:rPr lang="en-US" altLang="zh-CN" sz="1500" kern="1200" dirty="0"/>
            <a:t>IOS</a:t>
          </a:r>
          <a:endParaRPr lang="zh-CN" altLang="en-US" sz="1500" kern="1200" dirty="0"/>
        </a:p>
      </dsp:txBody>
      <dsp:txXfrm>
        <a:off x="3560263" y="211644"/>
        <a:ext cx="1007473" cy="1007473"/>
      </dsp:txXfrm>
    </dsp:sp>
    <dsp:sp modelId="{1B1F9C7A-EA96-7245-B42B-71DF0A1A63C4}">
      <dsp:nvSpPr>
        <dsp:cNvPr id="0" name=""/>
        <dsp:cNvSpPr/>
      </dsp:nvSpPr>
      <dsp:spPr>
        <a:xfrm>
          <a:off x="4901608" y="2467120"/>
          <a:ext cx="301660" cy="4844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901608" y="2564005"/>
        <a:ext cx="211162" cy="290655"/>
      </dsp:txXfrm>
    </dsp:sp>
    <dsp:sp modelId="{A8D5F7E4-89D3-A648-993D-8DFB012B6F27}">
      <dsp:nvSpPr>
        <dsp:cNvPr id="0" name=""/>
        <dsp:cNvSpPr/>
      </dsp:nvSpPr>
      <dsp:spPr>
        <a:xfrm>
          <a:off x="5345561" y="1996942"/>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活体检测：有效识别非真实人脸</a:t>
          </a:r>
        </a:p>
      </dsp:txBody>
      <dsp:txXfrm>
        <a:off x="5554215" y="2205596"/>
        <a:ext cx="1007473" cy="1007473"/>
      </dsp:txXfrm>
    </dsp:sp>
    <dsp:sp modelId="{43C06D19-2243-944C-A1C5-67D15887AB11}">
      <dsp:nvSpPr>
        <dsp:cNvPr id="0" name=""/>
        <dsp:cNvSpPr/>
      </dsp:nvSpPr>
      <dsp:spPr>
        <a:xfrm rot="5400000">
          <a:off x="3913169" y="3455559"/>
          <a:ext cx="301660" cy="4844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3958418" y="3507195"/>
        <a:ext cx="211162" cy="290655"/>
      </dsp:txXfrm>
    </dsp:sp>
    <dsp:sp modelId="{6D9C1B1B-A7E9-A141-A6EC-E58C683ECB6A}">
      <dsp:nvSpPr>
        <dsp:cNvPr id="0" name=""/>
        <dsp:cNvSpPr/>
      </dsp:nvSpPr>
      <dsp:spPr>
        <a:xfrm>
          <a:off x="3351609" y="3990894"/>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获取签到地理位置</a:t>
          </a:r>
        </a:p>
      </dsp:txBody>
      <dsp:txXfrm>
        <a:off x="3560263" y="4199548"/>
        <a:ext cx="1007473" cy="1007473"/>
      </dsp:txXfrm>
    </dsp:sp>
    <dsp:sp modelId="{FA714E7F-DCC4-4F49-B42E-946745D8D336}">
      <dsp:nvSpPr>
        <dsp:cNvPr id="0" name=""/>
        <dsp:cNvSpPr/>
      </dsp:nvSpPr>
      <dsp:spPr>
        <a:xfrm rot="10800000">
          <a:off x="2924731" y="2467120"/>
          <a:ext cx="301660" cy="4844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3015229" y="2564005"/>
        <a:ext cx="211162" cy="290655"/>
      </dsp:txXfrm>
    </dsp:sp>
    <dsp:sp modelId="{69160506-45C1-0442-BB86-996953370757}">
      <dsp:nvSpPr>
        <dsp:cNvPr id="0" name=""/>
        <dsp:cNvSpPr/>
      </dsp:nvSpPr>
      <dsp:spPr>
        <a:xfrm>
          <a:off x="1357657" y="1996942"/>
          <a:ext cx="1424781" cy="1424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优化签到响应时间</a:t>
          </a:r>
        </a:p>
      </dsp:txBody>
      <dsp:txXfrm>
        <a:off x="1566311" y="2205596"/>
        <a:ext cx="1007473" cy="100747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Freeform 15"/>
          <p:cNvSpPr/>
          <p:nvPr userDrawn="1"/>
        </p:nvSpPr>
        <p:spPr bwMode="auto">
          <a:xfrm rot="10800000">
            <a:off x="1" y="6000750"/>
            <a:ext cx="12192000" cy="857250"/>
          </a:xfrm>
          <a:custGeom>
            <a:avLst/>
            <a:gdLst>
              <a:gd name="T0" fmla="*/ 2147483646 w 1238"/>
              <a:gd name="T1" fmla="*/ 2147483646 h 146"/>
              <a:gd name="T2" fmla="*/ 2147483646 w 1238"/>
              <a:gd name="T3" fmla="*/ 2147483646 h 146"/>
              <a:gd name="T4" fmla="*/ 2147483646 w 1238"/>
              <a:gd name="T5" fmla="*/ 0 h 146"/>
              <a:gd name="T6" fmla="*/ 0 w 1238"/>
              <a:gd name="T7" fmla="*/ 0 h 146"/>
              <a:gd name="T8" fmla="*/ 0 w 1238"/>
              <a:gd name="T9" fmla="*/ 2147483646 h 146"/>
              <a:gd name="T10" fmla="*/ 2147483646 w 1238"/>
              <a:gd name="T11" fmla="*/ 2147483646 h 1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38" h="146">
                <a:moveTo>
                  <a:pt x="434" y="24"/>
                </a:moveTo>
                <a:cubicBezTo>
                  <a:pt x="814" y="146"/>
                  <a:pt x="1196" y="67"/>
                  <a:pt x="1238" y="57"/>
                </a:cubicBezTo>
                <a:cubicBezTo>
                  <a:pt x="1238" y="0"/>
                  <a:pt x="1238" y="0"/>
                  <a:pt x="1238" y="0"/>
                </a:cubicBezTo>
                <a:cubicBezTo>
                  <a:pt x="0" y="0"/>
                  <a:pt x="0" y="0"/>
                  <a:pt x="0" y="0"/>
                </a:cubicBezTo>
                <a:cubicBezTo>
                  <a:pt x="0" y="90"/>
                  <a:pt x="0" y="90"/>
                  <a:pt x="0" y="90"/>
                </a:cubicBezTo>
                <a:cubicBezTo>
                  <a:pt x="297" y="101"/>
                  <a:pt x="434" y="24"/>
                  <a:pt x="434" y="24"/>
                </a:cubicBezTo>
              </a:path>
            </a:pathLst>
          </a:custGeom>
          <a:solidFill>
            <a:srgbClr val="003692"/>
          </a:solidFill>
          <a:ln>
            <a:noFill/>
          </a:ln>
          <a:extLst>
            <a:ext uri="{91240B29-F687-4F45-9708-019B960494DF}">
              <a14:hiddenLine xmlns:a14="http://schemas.microsoft.com/office/drawing/2010/main" w="9525">
                <a:solidFill>
                  <a:srgbClr val="000000"/>
                </a:solidFill>
                <a:round/>
              </a14:hiddenLine>
            </a:ext>
          </a:extLst>
        </p:spPr>
        <p:txBody>
          <a:bodyPr lIns="91417" tIns="45708" rIns="91417" bIns="45708"/>
          <a:lstStyle/>
          <a:p>
            <a:endParaRPr lang="zh-CN" altLang="en-US" sz="1800"/>
          </a:p>
        </p:txBody>
      </p:sp>
      <p:sp>
        <p:nvSpPr>
          <p:cNvPr id="8" name="文本框 7"/>
          <p:cNvSpPr txBox="1">
            <a:spLocks noChangeArrowheads="1"/>
          </p:cNvSpPr>
          <p:nvPr userDrawn="1"/>
        </p:nvSpPr>
        <p:spPr bwMode="auto">
          <a:xfrm>
            <a:off x="9613899" y="6334126"/>
            <a:ext cx="2420939" cy="52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8" rIns="91417" bIns="4570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Tx/>
              <a:buNone/>
            </a:pPr>
            <a:r>
              <a:rPr lang="zh-CN" altLang="en-US" sz="2800">
                <a:solidFill>
                  <a:schemeClr val="bg1"/>
                </a:solidFill>
                <a:latin typeface="禹卫书法行书简体" panose="02000603000000000000" pitchFamily="2" charset="-122"/>
                <a:ea typeface="禹卫书法行书简体" panose="02000603000000000000" pitchFamily="2" charset="-122"/>
              </a:rPr>
              <a:t>忠信笃敬</a:t>
            </a:r>
            <a:endParaRPr lang="zh-CN" altLang="en-US" sz="2800">
              <a:solidFill>
                <a:schemeClr val="bg1"/>
              </a:solidFill>
              <a:latin typeface="禹卫书法行书简体" panose="02000603000000000000" pitchFamily="2" charset="-122"/>
              <a:ea typeface="禹卫书法行书简体" panose="02000603000000000000" pitchFamily="2" charset="-122"/>
            </a:endParaRPr>
          </a:p>
        </p:txBody>
      </p:sp>
      <p:pic>
        <p:nvPicPr>
          <p:cNvPr id="9" name="图片 8"/>
          <p:cNvPicPr>
            <a:picLocks noChangeAspect="1"/>
          </p:cNvPicPr>
          <p:nvPr userDrawn="1"/>
        </p:nvPicPr>
        <p:blipFill>
          <a:blip r:embed="rId2"/>
          <a:srcRect/>
          <a:stretch>
            <a:fillRect/>
          </a:stretch>
        </p:blipFill>
        <p:spPr bwMode="auto">
          <a:xfrm>
            <a:off x="7210425" y="-6350"/>
            <a:ext cx="4976814" cy="89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userDrawn="1"/>
        </p:nvPicPr>
        <p:blipFill>
          <a:blip r:embed="rId3">
            <a:lum bright="70000" contrast="-70000"/>
          </a:blip>
          <a:srcRect/>
          <a:stretch>
            <a:fillRect/>
          </a:stretch>
        </p:blipFill>
        <p:spPr bwMode="auto">
          <a:xfrm>
            <a:off x="731839" y="6493185"/>
            <a:ext cx="1264103" cy="3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56" presetClass="entr" presetSubtype="0" fill="hold" nodeType="withEffect">
                                  <p:stCondLst>
                                    <p:cond delay="0"/>
                                  </p:stCondLst>
                                  <p:iterate type="lt">
                                    <p:tmPct val="10000"/>
                                  </p:iterate>
                                  <p:childTnLst>
                                    <p:set>
                                      <p:cBhvr>
                                        <p:cTn id="9" dur="1" fill="hold">
                                          <p:stCondLst>
                                            <p:cond delay="0"/>
                                          </p:stCondLst>
                                        </p:cTn>
                                        <p:tgtEl>
                                          <p:spTgt spid="8">
                                            <p:txEl>
                                              <p:pRg st="0" end="0"/>
                                            </p:txEl>
                                          </p:spTgt>
                                        </p:tgtEl>
                                        <p:attrNameLst>
                                          <p:attrName>style.visibility</p:attrName>
                                        </p:attrNameLst>
                                      </p:cBhvr>
                                      <p:to>
                                        <p:strVal val="visible"/>
                                      </p:to>
                                    </p:set>
                                    <p:anim by="(-#ppt_w*2)" calcmode="lin" valueType="num">
                                      <p:cBhvr rctx="PPT">
                                        <p:cTn id="10" dur="500" autoRev="1" fill="hold">
                                          <p:stCondLst>
                                            <p:cond delay="0"/>
                                          </p:stCondLst>
                                        </p:cTn>
                                        <p:tgtEl>
                                          <p:spTgt spid="8">
                                            <p:txEl>
                                              <p:pRg st="0" end="0"/>
                                            </p:txEl>
                                          </p:spTgt>
                                        </p:tgtEl>
                                        <p:attrNameLst>
                                          <p:attrName>ppt_w</p:attrName>
                                        </p:attrNameLst>
                                      </p:cBhvr>
                                    </p:anim>
                                    <p:anim by="(#ppt_w*0.50)" calcmode="lin" valueType="num">
                                      <p:cBhvr>
                                        <p:cTn id="11" dur="500" decel="50000" autoRev="1" fill="hold">
                                          <p:stCondLst>
                                            <p:cond delay="0"/>
                                          </p:stCondLst>
                                        </p:cTn>
                                        <p:tgtEl>
                                          <p:spTgt spid="8">
                                            <p:txEl>
                                              <p:pRg st="0" end="0"/>
                                            </p:txEl>
                                          </p:spTgt>
                                        </p:tgtEl>
                                        <p:attrNameLst>
                                          <p:attrName>ppt_x</p:attrName>
                                        </p:attrNameLst>
                                      </p:cBhvr>
                                    </p:anim>
                                    <p:anim from="(-#ppt_h/2)" to="(#ppt_y)" calcmode="lin" valueType="num">
                                      <p:cBhvr>
                                        <p:cTn id="12" dur="1000" fill="hold">
                                          <p:stCondLst>
                                            <p:cond delay="0"/>
                                          </p:stCondLst>
                                        </p:cTn>
                                        <p:tgtEl>
                                          <p:spTgt spid="8">
                                            <p:txEl>
                                              <p:pRg st="0" end="0"/>
                                            </p:txEl>
                                          </p:spTgt>
                                        </p:tgtEl>
                                        <p:attrNameLst>
                                          <p:attrName>ppt_y</p:attrName>
                                        </p:attrNameLst>
                                      </p:cBhvr>
                                    </p:anim>
                                    <p:animRot by="21600000">
                                      <p:cBhvr>
                                        <p:cTn id="13" dur="1000" fill="hold">
                                          <p:stCondLst>
                                            <p:cond delay="0"/>
                                          </p:stCondLst>
                                        </p:cTn>
                                        <p:tgtEl>
                                          <p:spTgt spid="8">
                                            <p:txEl>
                                              <p:pRg st="0" end="0"/>
                                            </p:txEl>
                                          </p:spTgt>
                                        </p:tgtEl>
                                        <p:attrNameLst>
                                          <p:attrName>r</p:attrName>
                                        </p:attrNameLst>
                                      </p:cBhvr>
                                    </p:animRot>
                                  </p:childTnLst>
                                </p:cTn>
                              </p:par>
                              <p:par>
                                <p:cTn id="14" presetID="22" presetClass="entr" presetSubtype="2"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par>
                                <p:cTn id="17" presetID="2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DC7ECF9-AFF5-4574-A629-F4F55437760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115160-F058-4FEB-A3F1-FF94CCCFA23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7ECF9-AFF5-4574-A629-F4F55437760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15160-F058-4FEB-A3F1-FF94CCCFA23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tags" Target="../tags/tag2.xml"/><Relationship Id="rId4" Type="http://schemas.microsoft.com/office/2007/relationships/media" Target="../media/media1.mp4"/><Relationship Id="rId3" Type="http://schemas.openxmlformats.org/officeDocument/2006/relationships/video" Target="../media/media1.mp4"/><Relationship Id="rId2" Type="http://schemas.microsoft.com/office/2007/relationships/hdphoto" Target="../media/image4.wdp"/><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microsoft.com/office/2007/relationships/hdphoto" Target="../media/image4.wdp"/><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png"/><Relationship Id="rId2" Type="http://schemas.microsoft.com/office/2007/relationships/hdphoto" Target="../media/image4.wdp"/><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microsoft.com/office/2007/relationships/hdphoto" Target="../media/image4.wdp"/><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microsoft.com/office/2007/relationships/hdphoto" Target="../media/image4.wdp"/><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png"/><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microsoft.com/office/2007/relationships/hdphoto" Target="../media/image4.wdp"/><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png"/><Relationship Id="rId2" Type="http://schemas.microsoft.com/office/2007/relationships/hdphoto" Target="../media/image4.wdp"/><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xml"/><Relationship Id="rId2" Type="http://schemas.microsoft.com/office/2007/relationships/hdphoto" Target="../media/image4.wdp"/><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9.png"/><Relationship Id="rId3" Type="http://schemas.openxmlformats.org/officeDocument/2006/relationships/image" Target="../media/image8.png"/><Relationship Id="rId2" Type="http://schemas.microsoft.com/office/2007/relationships/hdphoto" Target="../media/image4.wdp"/><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7774968" y="2781078"/>
            <a:ext cx="1005403" cy="584647"/>
          </a:xfrm>
          <a:prstGeom prst="rect">
            <a:avLst/>
          </a:prstGeom>
          <a:noFill/>
        </p:spPr>
        <p:txBody>
          <a:bodyPr wrap="non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内容</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2047197" y="1765415"/>
            <a:ext cx="7833073" cy="1015663"/>
          </a:xfrm>
          <a:prstGeom prst="rect">
            <a:avLst/>
          </a:prstGeom>
          <a:noFill/>
        </p:spPr>
        <p:txBody>
          <a:bodyPr wrap="square" rtlCol="0">
            <a:spAutoFit/>
          </a:bodyPr>
          <a:lstStyle/>
          <a:p>
            <a:pPr algn="ctr"/>
            <a:r>
              <a:rPr lang="zh-CN" altLang="en-US" sz="6000" b="1" dirty="0">
                <a:solidFill>
                  <a:srgbClr val="0070C0"/>
                </a:solidFill>
                <a:latin typeface="微软雅黑" panose="020B0503020204020204" pitchFamily="34" charset="-122"/>
                <a:ea typeface="微软雅黑" panose="020B0503020204020204" pitchFamily="34" charset="-122"/>
                <a:sym typeface="+mn-ea"/>
              </a:rPr>
              <a:t>学生刷脸考勤系统</a:t>
            </a:r>
            <a:endParaRPr lang="zh-CN" altLang="en-US" sz="6000" b="1" dirty="0">
              <a:solidFill>
                <a:srgbClr val="0070C0"/>
              </a:solidFill>
              <a:latin typeface="微软雅黑" panose="020B0503020204020204" pitchFamily="34" charset="-122"/>
              <a:ea typeface="微软雅黑" panose="020B0503020204020204" pitchFamily="34" charset="-122"/>
              <a:sym typeface="+mn-ea"/>
            </a:endParaRPr>
          </a:p>
        </p:txBody>
      </p:sp>
      <p:sp>
        <p:nvSpPr>
          <p:cNvPr id="14" name="TextBox 13"/>
          <p:cNvSpPr txBox="1"/>
          <p:nvPr/>
        </p:nvSpPr>
        <p:spPr>
          <a:xfrm>
            <a:off x="8336478" y="4945206"/>
            <a:ext cx="3087584" cy="369332"/>
          </a:xfrm>
          <a:prstGeom prst="rect">
            <a:avLst/>
          </a:prstGeom>
          <a:noFill/>
        </p:spPr>
        <p:txBody>
          <a:bodyPr wrap="square" rtlCol="0">
            <a:spAutoFit/>
          </a:bodyPr>
          <a:lstStyle/>
          <a:p>
            <a:pPr algn="l"/>
            <a:r>
              <a:rPr lang="zh-CN" altLang="en-US" dirty="0">
                <a:solidFill>
                  <a:srgbClr val="0070C0"/>
                </a:solidFill>
                <a:latin typeface="微软雅黑" panose="020B0503020204020204" pitchFamily="34" charset="-122"/>
                <a:ea typeface="微软雅黑" panose="020B0503020204020204" pitchFamily="34" charset="-122"/>
                <a:sym typeface="+mn-ea"/>
              </a:rPr>
              <a:t>组员：张晨云 邱永骋 曹梦翔</a:t>
            </a:r>
            <a:endParaRPr lang="zh-CN" altLang="en-US" dirty="0">
              <a:solidFill>
                <a:srgbClr val="0070C0"/>
              </a:solidFill>
              <a:latin typeface="微软雅黑" panose="020B0503020204020204" pitchFamily="34" charset="-122"/>
              <a:ea typeface="微软雅黑" panose="020B0503020204020204" pitchFamily="34" charset="-122"/>
              <a:sym typeface="+mn-ea"/>
            </a:endParaRPr>
          </a:p>
        </p:txBody>
      </p:sp>
      <p:sp>
        <p:nvSpPr>
          <p:cNvPr id="16" name="TextBox 13"/>
          <p:cNvSpPr txBox="1"/>
          <p:nvPr/>
        </p:nvSpPr>
        <p:spPr>
          <a:xfrm>
            <a:off x="8336478" y="5513242"/>
            <a:ext cx="3087584" cy="369332"/>
          </a:xfrm>
          <a:prstGeom prst="rect">
            <a:avLst/>
          </a:prstGeom>
          <a:noFill/>
        </p:spPr>
        <p:txBody>
          <a:bodyPr wrap="square" rtlCol="0">
            <a:spAutoFit/>
          </a:bodyPr>
          <a:lstStyle/>
          <a:p>
            <a:r>
              <a:rPr lang="zh-CN" altLang="en-US" dirty="0">
                <a:solidFill>
                  <a:srgbClr val="0070C0"/>
                </a:solidFill>
                <a:latin typeface="微软雅黑" panose="020B0503020204020204" pitchFamily="34" charset="-122"/>
                <a:ea typeface="微软雅黑" panose="020B0503020204020204" pitchFamily="34" charset="-122"/>
                <a:sym typeface="+mn-ea"/>
              </a:rPr>
              <a:t>时间：</a:t>
            </a:r>
            <a:r>
              <a:rPr lang="en-US" altLang="zh-CN" dirty="0">
                <a:solidFill>
                  <a:srgbClr val="0070C0"/>
                </a:solidFill>
                <a:latin typeface="微软雅黑" panose="020B0503020204020204" pitchFamily="34" charset="-122"/>
                <a:ea typeface="微软雅黑" panose="020B0503020204020204" pitchFamily="34" charset="-122"/>
                <a:sym typeface="+mn-ea"/>
              </a:rPr>
              <a:t>2022</a:t>
            </a:r>
            <a:r>
              <a:rPr lang="zh-CN" altLang="en-US" dirty="0">
                <a:solidFill>
                  <a:srgbClr val="0070C0"/>
                </a:solidFill>
                <a:latin typeface="微软雅黑" panose="020B0503020204020204" pitchFamily="34" charset="-122"/>
                <a:ea typeface="微软雅黑" panose="020B0503020204020204" pitchFamily="34" charset="-122"/>
                <a:sym typeface="+mn-ea"/>
              </a:rPr>
              <a:t>年</a:t>
            </a:r>
            <a:r>
              <a:rPr lang="en-US" altLang="zh-CN" dirty="0">
                <a:solidFill>
                  <a:srgbClr val="0070C0"/>
                </a:solidFill>
                <a:latin typeface="微软雅黑" panose="020B0503020204020204" pitchFamily="34" charset="-122"/>
                <a:ea typeface="微软雅黑" panose="020B0503020204020204" pitchFamily="34" charset="-122"/>
                <a:sym typeface="+mn-ea"/>
              </a:rPr>
              <a:t>6</a:t>
            </a:r>
            <a:r>
              <a:rPr lang="zh-CN" altLang="en-US" dirty="0">
                <a:solidFill>
                  <a:srgbClr val="0070C0"/>
                </a:solidFill>
                <a:latin typeface="微软雅黑" panose="020B0503020204020204" pitchFamily="34" charset="-122"/>
                <a:ea typeface="微软雅黑" panose="020B0503020204020204" pitchFamily="34" charset="-122"/>
                <a:sym typeface="+mn-ea"/>
              </a:rPr>
              <a:t>月</a:t>
            </a:r>
            <a:r>
              <a:rPr lang="en-US" altLang="zh-CN" dirty="0">
                <a:solidFill>
                  <a:srgbClr val="0070C0"/>
                </a:solidFill>
                <a:latin typeface="微软雅黑" panose="020B0503020204020204" pitchFamily="34" charset="-122"/>
                <a:ea typeface="微软雅黑" panose="020B0503020204020204" pitchFamily="34" charset="-122"/>
                <a:sym typeface="+mn-ea"/>
              </a:rPr>
              <a:t>2</a:t>
            </a:r>
            <a:r>
              <a:rPr lang="zh-CN" altLang="en-US" dirty="0">
                <a:solidFill>
                  <a:srgbClr val="0070C0"/>
                </a:solidFill>
                <a:latin typeface="微软雅黑" panose="020B0503020204020204" pitchFamily="34" charset="-122"/>
                <a:ea typeface="微软雅黑" panose="020B0503020204020204" pitchFamily="34" charset="-122"/>
                <a:sym typeface="+mn-ea"/>
              </a:rPr>
              <a:t>日</a:t>
            </a:r>
            <a:endParaRPr lang="zh-CN" altLang="en-US" dirty="0">
              <a:solidFill>
                <a:srgbClr val="0070C0"/>
              </a:solidFill>
              <a:latin typeface="微软雅黑" panose="020B0503020204020204" pitchFamily="34" charset="-122"/>
              <a:ea typeface="微软雅黑" panose="020B0503020204020204" pitchFamily="34" charset="-122"/>
              <a:sym typeface="+mn-ea"/>
            </a:endParaRPr>
          </a:p>
        </p:txBody>
      </p:sp>
      <p:sp>
        <p:nvSpPr>
          <p:cNvPr id="17" name="TextBox 13"/>
          <p:cNvSpPr txBox="1"/>
          <p:nvPr/>
        </p:nvSpPr>
        <p:spPr>
          <a:xfrm>
            <a:off x="4454343" y="3203467"/>
            <a:ext cx="4326028" cy="523220"/>
          </a:xfrm>
          <a:prstGeom prst="rect">
            <a:avLst/>
          </a:prstGeom>
          <a:noFill/>
        </p:spPr>
        <p:txBody>
          <a:bodyPr wrap="square" rtlCol="0">
            <a:spAutoFit/>
          </a:bodyPr>
          <a:lstStyle/>
          <a:p>
            <a:pPr algn="l"/>
            <a:r>
              <a:rPr lang="zh-CN" altLang="en-US" sz="2800" dirty="0">
                <a:solidFill>
                  <a:srgbClr val="0070C0"/>
                </a:solidFill>
                <a:latin typeface="微软雅黑" panose="020B0503020204020204" pitchFamily="34" charset="-122"/>
                <a:ea typeface="微软雅黑" panose="020B0503020204020204" pitchFamily="34" charset="-122"/>
                <a:sym typeface="+mn-ea"/>
              </a:rPr>
              <a:t>课程名称： 软件项目管理</a:t>
            </a:r>
            <a:endParaRPr lang="zh-CN" altLang="en-US" sz="2800"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8" name="TextBox 13"/>
          <p:cNvSpPr txBox="1"/>
          <p:nvPr/>
        </p:nvSpPr>
        <p:spPr>
          <a:xfrm>
            <a:off x="4071538" y="307984"/>
            <a:ext cx="4049486" cy="646331"/>
          </a:xfrm>
          <a:prstGeom prst="rect">
            <a:avLst/>
          </a:prstGeom>
          <a:noFill/>
        </p:spPr>
        <p:txBody>
          <a:bodyPr wrap="square" rtlCol="0">
            <a:spAutoFit/>
          </a:bodyPr>
          <a:lstStyle/>
          <a:p>
            <a:pPr algn="ctr"/>
            <a:r>
              <a:rPr lang="zh-CN" altLang="en-US" sz="3600" b="1" dirty="0">
                <a:solidFill>
                  <a:srgbClr val="0070C0"/>
                </a:solidFill>
                <a:latin typeface="微软雅黑" panose="020B0503020204020204" pitchFamily="34" charset="-122"/>
                <a:ea typeface="微软雅黑" panose="020B0503020204020204" pitchFamily="34" charset="-122"/>
                <a:sym typeface="+mn-ea"/>
              </a:rPr>
              <a:t>三、系统演示</a:t>
            </a:r>
            <a:endParaRPr lang="zh-CN" altLang="en-US" sz="3600" b="1" dirty="0">
              <a:solidFill>
                <a:srgbClr val="0070C0"/>
              </a:solidFill>
              <a:latin typeface="微软雅黑" panose="020B0503020204020204" pitchFamily="34" charset="-122"/>
              <a:ea typeface="微软雅黑" panose="020B0503020204020204" pitchFamily="34" charset="-122"/>
              <a:sym typeface="+mn-ea"/>
            </a:endParaRPr>
          </a:p>
        </p:txBody>
      </p:sp>
      <p:pic>
        <p:nvPicPr>
          <p:cNvPr id="3" name="kk 2022-06-02 19-35-53_xiufu 00_00_07-00_03_33">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1171575" y="954405"/>
            <a:ext cx="10332085" cy="545401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91358" y="1176029"/>
            <a:ext cx="4049486" cy="646331"/>
          </a:xfrm>
          <a:prstGeom prst="rect">
            <a:avLst/>
          </a:prstGeom>
          <a:noFill/>
        </p:spPr>
        <p:txBody>
          <a:bodyPr wrap="square" rtlCol="0">
            <a:spAutoFit/>
          </a:bodyPr>
          <a:lstStyle/>
          <a:p>
            <a:pPr algn="ctr"/>
            <a:r>
              <a:rPr lang="zh-CN" altLang="en-US" sz="3600" b="1" dirty="0">
                <a:solidFill>
                  <a:srgbClr val="0070C0"/>
                </a:solidFill>
                <a:latin typeface="微软雅黑" panose="020B0503020204020204" pitchFamily="34" charset="-122"/>
                <a:ea typeface="微软雅黑" panose="020B0503020204020204" pitchFamily="34" charset="-122"/>
                <a:sym typeface="+mn-ea"/>
              </a:rPr>
              <a:t>四、风险计划</a:t>
            </a:r>
            <a:endParaRPr lang="zh-CN" altLang="en-US" sz="3600" b="1" dirty="0">
              <a:solidFill>
                <a:srgbClr val="0070C0"/>
              </a:solidFill>
              <a:latin typeface="微软雅黑" panose="020B0503020204020204" pitchFamily="34" charset="-122"/>
              <a:ea typeface="微软雅黑" panose="020B0503020204020204" pitchFamily="34" charset="-122"/>
              <a:sym typeface="+mn-ea"/>
            </a:endParaRPr>
          </a:p>
        </p:txBody>
      </p:sp>
      <p:pic>
        <p:nvPicPr>
          <p:cNvPr id="25" name="图片 24"/>
          <p:cNvPicPr>
            <a:picLocks noChangeAspect="1"/>
          </p:cNvPicPr>
          <p:nvPr/>
        </p:nvPicPr>
        <p:blipFill rotWithShape="1">
          <a:blip r:embed="rId3"/>
          <a:srcRect t="7363"/>
          <a:stretch>
            <a:fillRect/>
          </a:stretch>
        </p:blipFill>
        <p:spPr>
          <a:xfrm>
            <a:off x="1608742" y="1794150"/>
            <a:ext cx="8520910" cy="4514562"/>
          </a:xfrm>
          <a:prstGeom prst="rect">
            <a:avLst/>
          </a:prstGeom>
        </p:spPr>
      </p:pic>
      <p:sp>
        <p:nvSpPr>
          <p:cNvPr id="26" name="TextBox 13"/>
          <p:cNvSpPr txBox="1"/>
          <p:nvPr/>
        </p:nvSpPr>
        <p:spPr>
          <a:xfrm>
            <a:off x="7808026" y="1499194"/>
            <a:ext cx="4049486" cy="400110"/>
          </a:xfrm>
          <a:prstGeom prst="rect">
            <a:avLst/>
          </a:prstGeom>
          <a:noFill/>
        </p:spPr>
        <p:txBody>
          <a:bodyPr wrap="square"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sym typeface="+mn-ea"/>
              </a:rPr>
              <a:t>项目风险鱼骨图</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7774968" y="2781078"/>
            <a:ext cx="1005403" cy="584647"/>
          </a:xfrm>
          <a:prstGeom prst="rect">
            <a:avLst/>
          </a:prstGeom>
          <a:noFill/>
        </p:spPr>
        <p:txBody>
          <a:bodyPr wrap="non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内容</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91358" y="1176029"/>
            <a:ext cx="4049486" cy="646331"/>
          </a:xfrm>
          <a:prstGeom prst="rect">
            <a:avLst/>
          </a:prstGeom>
          <a:noFill/>
        </p:spPr>
        <p:txBody>
          <a:bodyPr wrap="square" rtlCol="0">
            <a:spAutoFit/>
          </a:bodyPr>
          <a:lstStyle/>
          <a:p>
            <a:pPr algn="ctr"/>
            <a:r>
              <a:rPr lang="zh-CN" altLang="en-US" sz="3600" b="1" dirty="0">
                <a:solidFill>
                  <a:srgbClr val="0070C0"/>
                </a:solidFill>
                <a:latin typeface="微软雅黑" panose="020B0503020204020204" pitchFamily="34" charset="-122"/>
                <a:ea typeface="微软雅黑" panose="020B0503020204020204" pitchFamily="34" charset="-122"/>
                <a:sym typeface="+mn-ea"/>
              </a:rPr>
              <a:t>五、项目执行</a:t>
            </a:r>
            <a:endParaRPr lang="zh-CN" altLang="en-US" sz="3600" b="1" dirty="0">
              <a:solidFill>
                <a:srgbClr val="0070C0"/>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1262368" y="1960859"/>
            <a:ext cx="9923462" cy="3902952"/>
          </a:xfrm>
          <a:prstGeom prst="rect">
            <a:avLst/>
          </a:prstGeom>
        </p:spPr>
      </p:pic>
      <p:sp>
        <p:nvSpPr>
          <p:cNvPr id="7" name="TextBox 13"/>
          <p:cNvSpPr txBox="1"/>
          <p:nvPr/>
        </p:nvSpPr>
        <p:spPr>
          <a:xfrm>
            <a:off x="3914347" y="1591527"/>
            <a:ext cx="4049486" cy="461665"/>
          </a:xfrm>
          <a:prstGeom prst="rect">
            <a:avLst/>
          </a:prstGeom>
          <a:noFill/>
        </p:spPr>
        <p:txBody>
          <a:bodyPr wrap="square" rtlCol="0">
            <a:spAutoFit/>
          </a:bodyPr>
          <a:lstStyle/>
          <a:p>
            <a:pPr algn="ctr"/>
            <a:r>
              <a:rPr lang="zh-CN" altLang="en-US" sz="2400" b="1" dirty="0">
                <a:solidFill>
                  <a:srgbClr val="0070C0"/>
                </a:solidFill>
                <a:latin typeface="微软雅黑" panose="020B0503020204020204" pitchFamily="34" charset="-122"/>
                <a:ea typeface="微软雅黑" panose="020B0503020204020204" pitchFamily="34" charset="-122"/>
                <a:sym typeface="+mn-ea"/>
              </a:rPr>
              <a:t>计划里程碑</a:t>
            </a:r>
            <a:endParaRPr lang="zh-CN" altLang="en-US" sz="2400" b="1"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7774968" y="2781078"/>
            <a:ext cx="1005403" cy="584647"/>
          </a:xfrm>
          <a:prstGeom prst="rect">
            <a:avLst/>
          </a:prstGeom>
          <a:noFill/>
        </p:spPr>
        <p:txBody>
          <a:bodyPr wrap="non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内容</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3846309" y="918678"/>
            <a:ext cx="4049486" cy="400110"/>
          </a:xfrm>
          <a:prstGeom prst="rect">
            <a:avLst/>
          </a:prstGeom>
          <a:noFill/>
        </p:spPr>
        <p:txBody>
          <a:bodyPr wrap="square"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sym typeface="+mn-ea"/>
              </a:rPr>
              <a:t>项目执行情况</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1796308" y="1321040"/>
            <a:ext cx="7822705" cy="48897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91358" y="1116287"/>
            <a:ext cx="4049486" cy="646331"/>
          </a:xfrm>
          <a:prstGeom prst="rect">
            <a:avLst/>
          </a:prstGeom>
          <a:noFill/>
        </p:spPr>
        <p:txBody>
          <a:bodyPr wrap="square" rtlCol="0">
            <a:spAutoFit/>
          </a:bodyPr>
          <a:lstStyle/>
          <a:p>
            <a:pPr algn="ctr"/>
            <a:r>
              <a:rPr lang="zh-CN" altLang="en-US" sz="3600" b="1" dirty="0">
                <a:solidFill>
                  <a:srgbClr val="0070C0"/>
                </a:solidFill>
                <a:latin typeface="微软雅黑" panose="020B0503020204020204" pitchFamily="34" charset="-122"/>
                <a:ea typeface="微软雅黑" panose="020B0503020204020204" pitchFamily="34" charset="-122"/>
                <a:sym typeface="+mn-ea"/>
              </a:rPr>
              <a:t>六、经验教训</a:t>
            </a:r>
            <a:endParaRPr lang="zh-CN" altLang="en-US" sz="3600" b="1" dirty="0">
              <a:solidFill>
                <a:srgbClr val="0070C0"/>
              </a:solidFill>
              <a:latin typeface="微软雅黑" panose="020B0503020204020204" pitchFamily="34" charset="-122"/>
              <a:ea typeface="微软雅黑" panose="020B0503020204020204" pitchFamily="34" charset="-122"/>
              <a:sym typeface="+mn-ea"/>
            </a:endParaRPr>
          </a:p>
        </p:txBody>
      </p:sp>
      <p:sp>
        <p:nvSpPr>
          <p:cNvPr id="5" name="TextBox 13"/>
          <p:cNvSpPr txBox="1"/>
          <p:nvPr/>
        </p:nvSpPr>
        <p:spPr>
          <a:xfrm>
            <a:off x="631237" y="1841091"/>
            <a:ext cx="4767629" cy="400110"/>
          </a:xfrm>
          <a:prstGeom prst="rect">
            <a:avLst/>
          </a:prstGeom>
          <a:noFill/>
        </p:spPr>
        <p:txBody>
          <a:bodyPr wrap="square" rtlCol="0">
            <a:spAutoFit/>
          </a:bodyPr>
          <a:lstStyle/>
          <a:p>
            <a:r>
              <a:rPr lang="en-US" altLang="zh-CN" sz="2000" b="1" dirty="0">
                <a:solidFill>
                  <a:srgbClr val="0070C0"/>
                </a:solidFill>
                <a:latin typeface="微软雅黑" panose="020B0503020204020204" pitchFamily="34" charset="-122"/>
                <a:ea typeface="微软雅黑" panose="020B0503020204020204" pitchFamily="34" charset="-122"/>
                <a:sym typeface="+mn-ea"/>
              </a:rPr>
              <a:t>1.</a:t>
            </a:r>
            <a:r>
              <a:rPr lang="zh-CN" altLang="en-US" sz="2000" b="1" dirty="0">
                <a:solidFill>
                  <a:srgbClr val="0070C0"/>
                </a:solidFill>
                <a:latin typeface="微软雅黑" panose="020B0503020204020204" pitchFamily="34" charset="-122"/>
                <a:ea typeface="微软雅黑" panose="020B0503020204020204" pitchFamily="34" charset="-122"/>
                <a:sym typeface="+mn-ea"/>
              </a:rPr>
              <a:t> 面对疫情要积极使用各类线上工具</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11644" y="2226613"/>
            <a:ext cx="10183026" cy="646331"/>
          </a:xfrm>
          <a:prstGeom prst="rect">
            <a:avLst/>
          </a:prstGeom>
          <a:noFill/>
        </p:spPr>
        <p:txBody>
          <a:bodyPr wrap="square" rtlCol="0">
            <a:spAutoFit/>
          </a:bodyPr>
          <a:lstStyle/>
          <a:p>
            <a:r>
              <a:rPr kumimoji="1" lang="zh-CN" altLang="en-US" dirty="0"/>
              <a:t>       由于原先我们是实验室讨论，受限于疫情不得不在寝室进行开发工作，所以我们便积极拥抱诸如腾讯会议、</a:t>
            </a:r>
            <a:r>
              <a:rPr kumimoji="1" lang="en-GB" altLang="zh-CN" dirty="0"/>
              <a:t>Notion</a:t>
            </a:r>
            <a:r>
              <a:rPr kumimoji="1" lang="zh-CN" altLang="en-GB" dirty="0"/>
              <a:t>、</a:t>
            </a:r>
            <a:r>
              <a:rPr kumimoji="1" lang="en-GB" altLang="zh-CN" dirty="0"/>
              <a:t>Whimsical</a:t>
            </a:r>
            <a:r>
              <a:rPr kumimoji="1" lang="zh-CN" altLang="en-US" dirty="0"/>
              <a:t>等线上协同工具。</a:t>
            </a:r>
            <a:endParaRPr kumimoji="1" lang="zh-CN" altLang="en-US" dirty="0"/>
          </a:p>
        </p:txBody>
      </p:sp>
      <p:sp>
        <p:nvSpPr>
          <p:cNvPr id="7" name="TextBox 13"/>
          <p:cNvSpPr txBox="1"/>
          <p:nvPr/>
        </p:nvSpPr>
        <p:spPr>
          <a:xfrm>
            <a:off x="611644" y="2858356"/>
            <a:ext cx="9185499" cy="400110"/>
          </a:xfrm>
          <a:prstGeom prst="rect">
            <a:avLst/>
          </a:prstGeom>
          <a:noFill/>
        </p:spPr>
        <p:txBody>
          <a:bodyPr wrap="square" rtlCol="0">
            <a:spAutoFit/>
          </a:bodyPr>
          <a:lstStyle/>
          <a:p>
            <a:r>
              <a:rPr lang="en-US" altLang="zh-CN" sz="2000" b="1" dirty="0">
                <a:solidFill>
                  <a:srgbClr val="0070C0"/>
                </a:solidFill>
                <a:latin typeface="微软雅黑" panose="020B0503020204020204" pitchFamily="34" charset="-122"/>
                <a:ea typeface="微软雅黑" panose="020B0503020204020204" pitchFamily="34" charset="-122"/>
                <a:sym typeface="+mn-ea"/>
              </a:rPr>
              <a:t>2.</a:t>
            </a:r>
            <a:r>
              <a:rPr lang="zh-CN" altLang="en-US" sz="2000" b="1" dirty="0">
                <a:solidFill>
                  <a:srgbClr val="0070C0"/>
                </a:solidFill>
                <a:latin typeface="微软雅黑" panose="020B0503020204020204" pitchFamily="34" charset="-122"/>
                <a:ea typeface="微软雅黑" panose="020B0503020204020204" pitchFamily="34" charset="-122"/>
                <a:sym typeface="+mn-ea"/>
              </a:rPr>
              <a:t> 综合使用云计算与边缘计算技术，使系统具备高效多端数据同步能力</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611643" y="3243878"/>
            <a:ext cx="10183025" cy="1200329"/>
          </a:xfrm>
          <a:prstGeom prst="rect">
            <a:avLst/>
          </a:prstGeom>
          <a:noFill/>
        </p:spPr>
        <p:txBody>
          <a:bodyPr wrap="square" rtlCol="0">
            <a:spAutoFit/>
          </a:bodyPr>
          <a:lstStyle/>
          <a:p>
            <a:r>
              <a:rPr kumimoji="1" lang="zh-CN" altLang="en-US" dirty="0"/>
              <a:t>       在开发初期，按照单机应用设计系统架构，未考虑到实际签到场景中多设备同时进行签到，故将项目升级为基于云计算的技术架构，将人脸识别模型与数据库迁移到服务器，满足多设备同时签到。但发现数据通信量太大，受网速影响，系统响应速度很慢，因此又将项目改造成基于边缘计算的架构，只将经模型处理后的重要信息上传到云上，使系统兼具功能和效率。</a:t>
            </a:r>
            <a:endParaRPr kumimoji="1" lang="zh-CN" altLang="en-US" dirty="0"/>
          </a:p>
        </p:txBody>
      </p:sp>
      <p:sp>
        <p:nvSpPr>
          <p:cNvPr id="11" name="TextBox 13"/>
          <p:cNvSpPr txBox="1"/>
          <p:nvPr/>
        </p:nvSpPr>
        <p:spPr>
          <a:xfrm>
            <a:off x="457264" y="4429619"/>
            <a:ext cx="4357992" cy="40011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sym typeface="+mn-ea"/>
              </a:rPr>
              <a:t>3.</a:t>
            </a:r>
            <a:r>
              <a:rPr lang="zh-CN" altLang="en-US" sz="2000" b="1" dirty="0">
                <a:solidFill>
                  <a:srgbClr val="0070C0"/>
                </a:solidFill>
                <a:latin typeface="微软雅黑" panose="020B0503020204020204" pitchFamily="34" charset="-122"/>
                <a:ea typeface="微软雅黑" panose="020B0503020204020204" pitchFamily="34" charset="-122"/>
                <a:sym typeface="+mn-ea"/>
              </a:rPr>
              <a:t> 分工要周全，工作时要积极沟通</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611644" y="4815142"/>
            <a:ext cx="10183024" cy="1200329"/>
          </a:xfrm>
          <a:prstGeom prst="rect">
            <a:avLst/>
          </a:prstGeom>
          <a:noFill/>
        </p:spPr>
        <p:txBody>
          <a:bodyPr wrap="square" rtlCol="0">
            <a:spAutoFit/>
          </a:bodyPr>
          <a:lstStyle/>
          <a:p>
            <a:r>
              <a:rPr kumimoji="1" lang="zh-CN" altLang="en-US" dirty="0"/>
              <a:t>       在项目计划书中，我们详细规定了各个环节由哪些成员负责。</a:t>
            </a:r>
            <a:endParaRPr kumimoji="1" lang="en-US" altLang="zh-CN" dirty="0"/>
          </a:p>
          <a:p>
            <a:r>
              <a:rPr kumimoji="1" lang="zh-CN" altLang="en-US" dirty="0"/>
              <a:t>       实际开发中，遇到了部分工作部分成员无法胜任、一些工作被其他成员误完成的情况。</a:t>
            </a:r>
            <a:endParaRPr kumimoji="1" lang="en-US" altLang="zh-CN" dirty="0"/>
          </a:p>
          <a:p>
            <a:r>
              <a:rPr kumimoji="1" lang="zh-CN" altLang="en-US" dirty="0"/>
              <a:t>       这些问题告诉我们初期的分工要在了解每个人的能力基础上进行，并且在后续的开发中要积极沟通各自的工作内容。</a:t>
            </a:r>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91358" y="1176029"/>
            <a:ext cx="4049486" cy="646331"/>
          </a:xfrm>
          <a:prstGeom prst="rect">
            <a:avLst/>
          </a:prstGeom>
          <a:noFill/>
        </p:spPr>
        <p:txBody>
          <a:bodyPr wrap="square" rtlCol="0">
            <a:spAutoFit/>
          </a:bodyPr>
          <a:lstStyle/>
          <a:p>
            <a:pPr algn="ctr"/>
            <a:r>
              <a:rPr lang="zh-CN" altLang="en-US" sz="3600" b="1" dirty="0">
                <a:solidFill>
                  <a:srgbClr val="0070C0"/>
                </a:solidFill>
                <a:latin typeface="微软雅黑" panose="020B0503020204020204" pitchFamily="34" charset="-122"/>
                <a:ea typeface="微软雅黑" panose="020B0503020204020204" pitchFamily="34" charset="-122"/>
                <a:sym typeface="+mn-ea"/>
              </a:rPr>
              <a:t>七、归纳总结</a:t>
            </a:r>
            <a:endParaRPr lang="zh-CN" altLang="en-US" sz="3600" b="1" dirty="0">
              <a:solidFill>
                <a:srgbClr val="0070C0"/>
              </a:solidFill>
              <a:latin typeface="微软雅黑" panose="020B0503020204020204" pitchFamily="34" charset="-122"/>
              <a:ea typeface="微软雅黑" panose="020B0503020204020204" pitchFamily="34" charset="-122"/>
              <a:sym typeface="+mn-ea"/>
            </a:endParaRPr>
          </a:p>
        </p:txBody>
      </p:sp>
      <p:sp>
        <p:nvSpPr>
          <p:cNvPr id="5" name="TextBox 13"/>
          <p:cNvSpPr txBox="1"/>
          <p:nvPr/>
        </p:nvSpPr>
        <p:spPr>
          <a:xfrm>
            <a:off x="631237" y="4204586"/>
            <a:ext cx="9617168" cy="1422890"/>
          </a:xfrm>
          <a:prstGeom prst="rect">
            <a:avLst/>
          </a:prstGeom>
          <a:noFill/>
        </p:spPr>
        <p:txBody>
          <a:bodyPr wrap="square" rtlCol="0">
            <a:spAutoFit/>
          </a:bodyPr>
          <a:lstStyle/>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sym typeface="+mn-ea"/>
              </a:rPr>
              <a:t>1.</a:t>
            </a:r>
            <a:r>
              <a:rPr lang="zh-CN" altLang="en-US" sz="2000" b="1" dirty="0">
                <a:solidFill>
                  <a:srgbClr val="0070C0"/>
                </a:solidFill>
                <a:latin typeface="微软雅黑" panose="020B0503020204020204" pitchFamily="34" charset="-122"/>
                <a:ea typeface="微软雅黑" panose="020B0503020204020204" pitchFamily="34" charset="-122"/>
                <a:sym typeface="+mn-ea"/>
              </a:rPr>
              <a:t> 体会到了协同开发的优势和难处，也认识到了软件项目管理的困难</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sym typeface="+mn-ea"/>
              </a:rPr>
              <a:t>2.</a:t>
            </a:r>
            <a:r>
              <a:rPr lang="zh-CN" altLang="en-US" sz="2000" b="1" dirty="0">
                <a:solidFill>
                  <a:srgbClr val="0070C0"/>
                </a:solidFill>
                <a:latin typeface="微软雅黑" panose="020B0503020204020204" pitchFamily="34" charset="-122"/>
                <a:ea typeface="微软雅黑" panose="020B0503020204020204" pitchFamily="34" charset="-122"/>
                <a:sym typeface="+mn-ea"/>
              </a:rPr>
              <a:t> 有效的沟通和周全的初期考虑，是成功解决问题的关键</a:t>
            </a:r>
            <a:endParaRPr lang="en-US" altLang="zh-CN" sz="2000" b="1" dirty="0">
              <a:solidFill>
                <a:srgbClr val="0070C0"/>
              </a:solidFill>
              <a:latin typeface="微软雅黑" panose="020B0503020204020204" pitchFamily="34" charset="-122"/>
              <a:ea typeface="微软雅黑" panose="020B0503020204020204" pitchFamily="34" charset="-122"/>
              <a:sym typeface="+mn-ea"/>
            </a:endParaRPr>
          </a:p>
          <a:p>
            <a:pPr>
              <a:lnSpc>
                <a:spcPct val="150000"/>
              </a:lnSpc>
            </a:pPr>
            <a:r>
              <a:rPr lang="en-US" altLang="zh-CN" sz="2000" b="1" dirty="0">
                <a:solidFill>
                  <a:srgbClr val="0070C0"/>
                </a:solidFill>
                <a:latin typeface="微软雅黑" panose="020B0503020204020204" pitchFamily="34" charset="-122"/>
                <a:ea typeface="微软雅黑" panose="020B0503020204020204" pitchFamily="34" charset="-122"/>
                <a:sym typeface="+mn-ea"/>
              </a:rPr>
              <a:t>3.</a:t>
            </a:r>
            <a:r>
              <a:rPr lang="zh-CN" altLang="en-US" sz="2000" b="1" dirty="0">
                <a:solidFill>
                  <a:srgbClr val="0070C0"/>
                </a:solidFill>
                <a:latin typeface="微软雅黑" panose="020B0503020204020204" pitchFamily="34" charset="-122"/>
                <a:ea typeface="微软雅黑" panose="020B0503020204020204" pitchFamily="34" charset="-122"/>
                <a:sym typeface="+mn-ea"/>
              </a:rPr>
              <a:t> 深入学习了软件项目管理的整体流程，并将理论转化为实践</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631238" y="2173261"/>
            <a:ext cx="10389064" cy="2031325"/>
          </a:xfrm>
          <a:prstGeom prst="rect">
            <a:avLst/>
          </a:prstGeom>
          <a:noFill/>
        </p:spPr>
        <p:txBody>
          <a:bodyPr wrap="square" rtlCol="0">
            <a:spAutoFit/>
          </a:bodyPr>
          <a:lstStyle/>
          <a:p>
            <a:pPr>
              <a:lnSpc>
                <a:spcPct val="150000"/>
              </a:lnSpc>
            </a:pPr>
            <a:r>
              <a:rPr kumimoji="1" lang="zh-CN" altLang="en-US" dirty="0"/>
              <a:t>       本学期，成功按照既定计划完成了基于人脸识别考勤项目的开发，在开发过程中，按照计划表进行任务分配，及时推进任务顺利的沿着里程碑前进，准时完成了各个重大节点的任务由于疫情封控隔离，我们的计划推进出现了一定的滞缓和偏移随着开发的推进，在一些具体细节上改变了策略和初期的构想最后搭建了一套基于边缘计算的人脸识别考勤系统。</a:t>
            </a:r>
            <a:endParaRPr kumimoji="1" lang="zh-CN" altLang="en-US" dirty="0"/>
          </a:p>
          <a:p>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91358" y="1176029"/>
            <a:ext cx="4049486" cy="646331"/>
          </a:xfrm>
          <a:prstGeom prst="rect">
            <a:avLst/>
          </a:prstGeom>
          <a:noFill/>
        </p:spPr>
        <p:txBody>
          <a:bodyPr wrap="square" rtlCol="0">
            <a:spAutoFit/>
            <a:scene3d>
              <a:camera prst="orthographicFront"/>
              <a:lightRig rig="threePt" dir="t"/>
            </a:scene3d>
            <a:sp3d prstMaterial="translucentPowder"/>
          </a:bodyPr>
          <a:lstStyle/>
          <a:p>
            <a:pPr algn="ctr"/>
            <a:r>
              <a:rPr lang="zh-CN" altLang="en-US" sz="3600" b="1" dirty="0">
                <a:solidFill>
                  <a:srgbClr val="0070C0"/>
                </a:solidFill>
                <a:latin typeface="微软雅黑" panose="020B0503020204020204" pitchFamily="34" charset="-122"/>
                <a:ea typeface="微软雅黑" panose="020B0503020204020204" pitchFamily="34" charset="-122"/>
                <a:sym typeface="+mn-ea"/>
              </a:rPr>
              <a:t>八、未来展望</a:t>
            </a:r>
            <a:endParaRPr lang="zh-CN" altLang="en-US" sz="3600" b="1" dirty="0">
              <a:solidFill>
                <a:srgbClr val="0070C0"/>
              </a:solidFill>
              <a:latin typeface="微软雅黑" panose="020B0503020204020204" pitchFamily="34" charset="-122"/>
              <a:ea typeface="微软雅黑" panose="020B0503020204020204" pitchFamily="34" charset="-122"/>
              <a:sym typeface="+mn-ea"/>
            </a:endParaRPr>
          </a:p>
        </p:txBody>
      </p:sp>
      <p:graphicFrame>
        <p:nvGraphicFramePr>
          <p:cNvPr id="3" name="图示 2"/>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3273788" y="2316060"/>
            <a:ext cx="5644424" cy="1015663"/>
          </a:xfrm>
          <a:prstGeom prst="rect">
            <a:avLst/>
          </a:prstGeom>
          <a:noFill/>
        </p:spPr>
        <p:txBody>
          <a:bodyPr wrap="square" rtlCol="0">
            <a:spAutoFit/>
            <a:scene3d>
              <a:camera prst="orthographicFront"/>
              <a:lightRig rig="threePt" dir="t"/>
            </a:scene3d>
            <a:sp3d prstMaterial="translucentPowder"/>
          </a:bodyPr>
          <a:lstStyle/>
          <a:p>
            <a:pPr algn="ctr"/>
            <a:r>
              <a:rPr lang="zh-CN" altLang="en-US" sz="6000" b="1" dirty="0">
                <a:solidFill>
                  <a:srgbClr val="0070C0"/>
                </a:solidFill>
                <a:latin typeface="微软雅黑" panose="020B0503020204020204" pitchFamily="34" charset="-122"/>
                <a:ea typeface="微软雅黑" panose="020B0503020204020204" pitchFamily="34" charset="-122"/>
                <a:sym typeface="+mn-ea"/>
              </a:rPr>
              <a:t>谢谢大家！</a:t>
            </a:r>
            <a:endParaRPr lang="en-US" altLang="zh-CN" sz="6000" b="1"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1262368" y="2539730"/>
            <a:ext cx="3236263" cy="1015663"/>
          </a:xfrm>
          <a:prstGeom prst="rect">
            <a:avLst/>
          </a:prstGeom>
          <a:noFill/>
        </p:spPr>
        <p:txBody>
          <a:bodyPr wrap="square" rtlCol="0">
            <a:spAutoFit/>
          </a:bodyPr>
          <a:lstStyle/>
          <a:p>
            <a:pPr algn="ctr"/>
            <a:r>
              <a:rPr lang="zh-CN" altLang="en-US" sz="6000" b="1" dirty="0">
                <a:solidFill>
                  <a:srgbClr val="0070C0"/>
                </a:solidFill>
                <a:latin typeface="微软雅黑" panose="020B0503020204020204" pitchFamily="34" charset="-122"/>
                <a:ea typeface="微软雅黑" panose="020B0503020204020204" pitchFamily="34" charset="-122"/>
                <a:sym typeface="+mn-ea"/>
              </a:rPr>
              <a:t>目  录</a:t>
            </a:r>
            <a:endParaRPr lang="zh-CN" altLang="en-US" sz="6000" b="1" dirty="0">
              <a:solidFill>
                <a:srgbClr val="0070C0"/>
              </a:solidFill>
              <a:latin typeface="微软雅黑" panose="020B0503020204020204" pitchFamily="34" charset="-122"/>
              <a:ea typeface="微软雅黑" panose="020B0503020204020204" pitchFamily="34" charset="-122"/>
              <a:sym typeface="+mn-ea"/>
            </a:endParaRPr>
          </a:p>
        </p:txBody>
      </p:sp>
      <p:sp>
        <p:nvSpPr>
          <p:cNvPr id="9" name="TextBox 13"/>
          <p:cNvSpPr txBox="1"/>
          <p:nvPr/>
        </p:nvSpPr>
        <p:spPr>
          <a:xfrm>
            <a:off x="6959130" y="1260415"/>
            <a:ext cx="3087584" cy="461665"/>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一、系统介绍</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sp>
        <p:nvSpPr>
          <p:cNvPr id="10" name="TextBox 13"/>
          <p:cNvSpPr txBox="1"/>
          <p:nvPr/>
        </p:nvSpPr>
        <p:spPr>
          <a:xfrm>
            <a:off x="6959130" y="3775895"/>
            <a:ext cx="3087584" cy="461665"/>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五、项目执行</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sp>
        <p:nvSpPr>
          <p:cNvPr id="11" name="TextBox 13"/>
          <p:cNvSpPr txBox="1"/>
          <p:nvPr/>
        </p:nvSpPr>
        <p:spPr>
          <a:xfrm>
            <a:off x="6959130" y="3147025"/>
            <a:ext cx="3087584" cy="461665"/>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四、风险计划</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sp>
        <p:nvSpPr>
          <p:cNvPr id="15" name="TextBox 13"/>
          <p:cNvSpPr txBox="1"/>
          <p:nvPr/>
        </p:nvSpPr>
        <p:spPr>
          <a:xfrm>
            <a:off x="6959130" y="1889285"/>
            <a:ext cx="3087584" cy="461665"/>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二、测试计划</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sp>
        <p:nvSpPr>
          <p:cNvPr id="17" name="TextBox 13"/>
          <p:cNvSpPr txBox="1"/>
          <p:nvPr/>
        </p:nvSpPr>
        <p:spPr>
          <a:xfrm>
            <a:off x="6959130" y="4404765"/>
            <a:ext cx="3087584" cy="461665"/>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六、经验教训</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sp>
        <p:nvSpPr>
          <p:cNvPr id="18" name="TextBox 13"/>
          <p:cNvSpPr txBox="1"/>
          <p:nvPr/>
        </p:nvSpPr>
        <p:spPr>
          <a:xfrm>
            <a:off x="6959130" y="5033635"/>
            <a:ext cx="3087584" cy="461665"/>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七、归纳总结</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sp>
        <p:nvSpPr>
          <p:cNvPr id="19" name="TextBox 13"/>
          <p:cNvSpPr txBox="1"/>
          <p:nvPr/>
        </p:nvSpPr>
        <p:spPr>
          <a:xfrm>
            <a:off x="6959130" y="5662507"/>
            <a:ext cx="3087584" cy="461665"/>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八、未来展望</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sp>
        <p:nvSpPr>
          <p:cNvPr id="14" name="TextBox 13"/>
          <p:cNvSpPr txBox="1"/>
          <p:nvPr/>
        </p:nvSpPr>
        <p:spPr>
          <a:xfrm>
            <a:off x="6959130" y="2518155"/>
            <a:ext cx="3087584" cy="461665"/>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三、系统演示</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7774968" y="2781078"/>
            <a:ext cx="1005403" cy="584647"/>
          </a:xfrm>
          <a:prstGeom prst="rect">
            <a:avLst/>
          </a:prstGeom>
          <a:noFill/>
        </p:spPr>
        <p:txBody>
          <a:bodyPr wrap="non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内容</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91358" y="1176029"/>
            <a:ext cx="4049486" cy="646331"/>
          </a:xfrm>
          <a:prstGeom prst="rect">
            <a:avLst/>
          </a:prstGeom>
          <a:noFill/>
        </p:spPr>
        <p:txBody>
          <a:bodyPr wrap="square" rtlCol="0">
            <a:spAutoFit/>
          </a:bodyPr>
          <a:lstStyle/>
          <a:p>
            <a:pPr algn="ctr"/>
            <a:r>
              <a:rPr lang="zh-CN" altLang="en-US" sz="3600" b="1" dirty="0">
                <a:solidFill>
                  <a:srgbClr val="0070C0"/>
                </a:solidFill>
                <a:latin typeface="微软雅黑" panose="020B0503020204020204" pitchFamily="34" charset="-122"/>
                <a:ea typeface="微软雅黑" panose="020B0503020204020204" pitchFamily="34" charset="-122"/>
                <a:sym typeface="+mn-ea"/>
              </a:rPr>
              <a:t>一、系统介绍</a:t>
            </a:r>
            <a:endParaRPr lang="zh-CN" altLang="en-US" sz="3600" b="1" dirty="0">
              <a:solidFill>
                <a:srgbClr val="0070C0"/>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452373" y="2842707"/>
            <a:ext cx="8677279" cy="1753235"/>
          </a:xfrm>
          <a:prstGeom prst="rect">
            <a:avLst/>
          </a:prstGeom>
          <a:noFill/>
        </p:spPr>
        <p:txBody>
          <a:bodyPr wrap="square" rtlCol="0">
            <a:spAutoFit/>
          </a:bodyPr>
          <a:lstStyle/>
          <a:p>
            <a:pPr>
              <a:lnSpc>
                <a:spcPct val="150000"/>
              </a:lnSpc>
            </a:pPr>
            <a:r>
              <a:rPr lang="zh-CN" altLang="en-US" dirty="0"/>
              <a:t>        近年来，人脸识别技术逐渐成熟并被应用于多种现实应用中，通过人脸识别技术在校园的运用，可以实现校园考勤自动化，通过刷脸的方式简化学生考勤流程，通过系统自动生成考勤记录便于老师进行学生考勤工作管理。因为校园是人员数量</a:t>
            </a:r>
            <a:r>
              <a:rPr lang="zh-CN" altLang="en-US" dirty="0"/>
              <a:t>较多的场所，校园人脸识别应用可节约管理成本。</a:t>
            </a:r>
            <a:endParaRPr kumimoji="1" lang="zh-CN" altLang="en-US" dirty="0"/>
          </a:p>
        </p:txBody>
      </p:sp>
      <p:sp>
        <p:nvSpPr>
          <p:cNvPr id="9" name="TextBox 13"/>
          <p:cNvSpPr txBox="1"/>
          <p:nvPr/>
        </p:nvSpPr>
        <p:spPr>
          <a:xfrm>
            <a:off x="1171116" y="2044005"/>
            <a:ext cx="1626730" cy="461665"/>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项目背景</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7774968" y="2781078"/>
            <a:ext cx="1005403" cy="584647"/>
          </a:xfrm>
          <a:prstGeom prst="rect">
            <a:avLst/>
          </a:prstGeom>
          <a:noFill/>
        </p:spPr>
        <p:txBody>
          <a:bodyPr wrap="non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内容</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0" name="TextBox 13"/>
          <p:cNvSpPr txBox="1"/>
          <p:nvPr/>
        </p:nvSpPr>
        <p:spPr>
          <a:xfrm>
            <a:off x="4702629" y="1111648"/>
            <a:ext cx="1914153" cy="461665"/>
          </a:xfrm>
          <a:prstGeom prst="rect">
            <a:avLst/>
          </a:prstGeom>
          <a:noFill/>
        </p:spPr>
        <p:txBody>
          <a:bodyPr wrap="square" rtlCol="0">
            <a:spAutoFit/>
          </a:bodyPr>
          <a:lstStyle/>
          <a:p>
            <a:pPr algn="ctr"/>
            <a:r>
              <a:rPr lang="zh-CN" altLang="en-US" sz="2400" dirty="0">
                <a:solidFill>
                  <a:srgbClr val="0070C0"/>
                </a:solidFill>
                <a:latin typeface="微软雅黑" panose="020B0503020204020204" pitchFamily="34" charset="-122"/>
                <a:ea typeface="微软雅黑" panose="020B0503020204020204" pitchFamily="34" charset="-122"/>
                <a:sym typeface="+mn-ea"/>
              </a:rPr>
              <a:t>需求分析</a:t>
            </a:r>
            <a:endParaRPr lang="zh-CN" altLang="en-US" sz="2400" dirty="0">
              <a:solidFill>
                <a:srgbClr val="0070C0"/>
              </a:solidFill>
              <a:latin typeface="微软雅黑" panose="020B0503020204020204" pitchFamily="34" charset="-122"/>
              <a:ea typeface="微软雅黑" panose="020B0503020204020204" pitchFamily="34" charset="-122"/>
              <a:sym typeface="+mn-ea"/>
            </a:endParaRPr>
          </a:p>
        </p:txBody>
      </p:sp>
      <p:pic>
        <p:nvPicPr>
          <p:cNvPr id="14" name="图片 13"/>
          <p:cNvPicPr>
            <a:picLocks noChangeAspect="1"/>
          </p:cNvPicPr>
          <p:nvPr/>
        </p:nvPicPr>
        <p:blipFill rotWithShape="1">
          <a:blip r:embed="rId3"/>
          <a:srcRect l="1625" t="20339" r="2053" b="5311"/>
          <a:stretch>
            <a:fillRect/>
          </a:stretch>
        </p:blipFill>
        <p:spPr>
          <a:xfrm>
            <a:off x="2047198" y="1836790"/>
            <a:ext cx="7512438" cy="40988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7774968" y="2781078"/>
            <a:ext cx="1005403" cy="584647"/>
          </a:xfrm>
          <a:prstGeom prst="rect">
            <a:avLst/>
          </a:prstGeom>
          <a:noFill/>
        </p:spPr>
        <p:txBody>
          <a:bodyPr wrap="non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内容</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stretch>
            <a:fillRect/>
          </a:stretch>
        </p:blipFill>
        <p:spPr>
          <a:xfrm>
            <a:off x="2055667" y="1176029"/>
            <a:ext cx="8080665" cy="50468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13" name="TextBox 13"/>
          <p:cNvSpPr txBox="1"/>
          <p:nvPr/>
        </p:nvSpPr>
        <p:spPr>
          <a:xfrm>
            <a:off x="91358" y="1176029"/>
            <a:ext cx="4049486" cy="646331"/>
          </a:xfrm>
          <a:prstGeom prst="rect">
            <a:avLst/>
          </a:prstGeom>
          <a:noFill/>
        </p:spPr>
        <p:txBody>
          <a:bodyPr wrap="square" rtlCol="0">
            <a:spAutoFit/>
          </a:bodyPr>
          <a:lstStyle/>
          <a:p>
            <a:pPr algn="ctr"/>
            <a:r>
              <a:rPr lang="zh-CN" altLang="en-US" sz="3600" b="1" dirty="0">
                <a:solidFill>
                  <a:srgbClr val="0070C0"/>
                </a:solidFill>
                <a:latin typeface="微软雅黑" panose="020B0503020204020204" pitchFamily="34" charset="-122"/>
                <a:ea typeface="微软雅黑" panose="020B0503020204020204" pitchFamily="34" charset="-122"/>
                <a:sym typeface="+mn-ea"/>
              </a:rPr>
              <a:t>二、测试计划</a:t>
            </a:r>
            <a:endParaRPr lang="zh-CN" altLang="en-US" sz="3600" b="1" dirty="0">
              <a:solidFill>
                <a:srgbClr val="0070C0"/>
              </a:solidFill>
              <a:latin typeface="微软雅黑" panose="020B0503020204020204" pitchFamily="34" charset="-122"/>
              <a:ea typeface="微软雅黑" panose="020B0503020204020204" pitchFamily="34" charset="-122"/>
              <a:sym typeface="+mn-ea"/>
            </a:endParaRPr>
          </a:p>
        </p:txBody>
      </p:sp>
      <p:sp>
        <p:nvSpPr>
          <p:cNvPr id="25" name="TextBox 13"/>
          <p:cNvSpPr txBox="1"/>
          <p:nvPr/>
        </p:nvSpPr>
        <p:spPr>
          <a:xfrm>
            <a:off x="91358" y="2041492"/>
            <a:ext cx="4049486" cy="40011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sym typeface="+mn-ea"/>
              </a:rPr>
              <a:t>1</a:t>
            </a:r>
            <a:r>
              <a:rPr lang="zh-CN" altLang="en-US" sz="2000" b="1" dirty="0">
                <a:solidFill>
                  <a:srgbClr val="0070C0"/>
                </a:solidFill>
                <a:latin typeface="微软雅黑" panose="020B0503020204020204" pitchFamily="34" charset="-122"/>
                <a:ea typeface="微软雅黑" panose="020B0503020204020204" pitchFamily="34" charset="-122"/>
                <a:sym typeface="+mn-ea"/>
              </a:rPr>
              <a:t>、人脸识别模块测试</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4510399" y="2995090"/>
            <a:ext cx="6638306" cy="1614805"/>
          </a:xfrm>
          <a:prstGeom prst="rect">
            <a:avLst/>
          </a:prstGeom>
          <a:noFill/>
        </p:spPr>
        <p:txBody>
          <a:bodyPr wrap="square" rtlCol="0">
            <a:spAutoFit/>
          </a:bodyPr>
          <a:lstStyle/>
          <a:p>
            <a:pPr>
              <a:lnSpc>
                <a:spcPct val="150000"/>
              </a:lnSpc>
            </a:pPr>
            <a:r>
              <a:rPr lang="zh-CN" altLang="en-US" dirty="0"/>
              <a:t>       人脸识别模块调用了</a:t>
            </a:r>
            <a:r>
              <a:rPr lang="en-GB" altLang="zh-CN" dirty="0" err="1"/>
              <a:t>dlib</a:t>
            </a:r>
            <a:r>
              <a:rPr lang="zh-CN" altLang="en-US" dirty="0"/>
              <a:t>库的接口，为了测试其识别的准确率，我们下载了</a:t>
            </a:r>
            <a:r>
              <a:rPr lang="en-GB" altLang="zh-CN" dirty="0"/>
              <a:t>LFW </a:t>
            </a:r>
            <a:r>
              <a:rPr lang="zh-CN" altLang="en-US" dirty="0"/>
              <a:t>人脸数据集进行测试，该数据集是一个包含</a:t>
            </a:r>
            <a:r>
              <a:rPr lang="en-US" altLang="zh-CN" dirty="0"/>
              <a:t>5749</a:t>
            </a:r>
            <a:r>
              <a:rPr lang="zh-CN" altLang="en-US" dirty="0"/>
              <a:t>张人脸照片的开源数据集。</a:t>
            </a:r>
            <a:endParaRPr lang="zh-CN" altLang="en-US" dirty="0"/>
          </a:p>
          <a:p>
            <a:endParaRPr kumimoji="1" lang="zh-CN" altLang="en-US" dirty="0"/>
          </a:p>
        </p:txBody>
      </p:sp>
      <p:pic>
        <p:nvPicPr>
          <p:cNvPr id="6" name="图片 5"/>
          <p:cNvPicPr>
            <a:picLocks noChangeAspect="1"/>
          </p:cNvPicPr>
          <p:nvPr/>
        </p:nvPicPr>
        <p:blipFill>
          <a:blip r:embed="rId3"/>
          <a:stretch>
            <a:fillRect/>
          </a:stretch>
        </p:blipFill>
        <p:spPr>
          <a:xfrm>
            <a:off x="514350" y="2660734"/>
            <a:ext cx="3848100" cy="2222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76795" y="1916404"/>
            <a:ext cx="9987148" cy="881075"/>
          </a:xfrm>
          <a:prstGeom prst="rect">
            <a:avLst/>
          </a:prstGeom>
          <a:noFill/>
        </p:spPr>
        <p:txBody>
          <a:bodyPr wrap="square" rtlCol="0">
            <a:spAutoFit/>
          </a:bodyPr>
          <a:lstStyle/>
          <a:p>
            <a:pPr>
              <a:lnSpc>
                <a:spcPct val="150000"/>
              </a:lnSpc>
            </a:pPr>
            <a:r>
              <a:rPr lang="zh-CN" altLang="en-US" dirty="0"/>
              <a:t>       人脸识别主要分为两个步骤，首先从图片中检测出人脸所在区域，然后再进行人脸识别，使用一个</a:t>
            </a:r>
            <a:r>
              <a:rPr lang="en-GB" altLang="zh-CN" dirty="0"/>
              <a:t>python</a:t>
            </a:r>
            <a:r>
              <a:rPr lang="zh-CN" altLang="en-US" dirty="0"/>
              <a:t>脚本，分别对这两部分进行了测试。最后测试结果发现，</a:t>
            </a:r>
            <a:r>
              <a:rPr lang="en-GB" altLang="zh-CN" dirty="0" err="1"/>
              <a:t>dlib</a:t>
            </a:r>
            <a:r>
              <a:rPr lang="zh-CN" altLang="en-US" dirty="0"/>
              <a:t>库人脸识别准确率较高。</a:t>
            </a:r>
            <a:endParaRPr kumimoji="1" lang="zh-CN" altLang="en-US" dirty="0"/>
          </a:p>
        </p:txBody>
      </p:sp>
      <p:graphicFrame>
        <p:nvGraphicFramePr>
          <p:cNvPr id="9" name="表格 9"/>
          <p:cNvGraphicFramePr>
            <a:graphicFrameLocks noGrp="1"/>
          </p:cNvGraphicFramePr>
          <p:nvPr/>
        </p:nvGraphicFramePr>
        <p:xfrm>
          <a:off x="1806369" y="3795206"/>
          <a:ext cx="8128000" cy="1107440"/>
        </p:xfrm>
        <a:graphic>
          <a:graphicData uri="http://schemas.openxmlformats.org/drawingml/2006/table">
            <a:tbl>
              <a:tblPr firstRow="1" bandRow="1">
                <a:tableStyleId>{5C22544A-7EE6-4342-B048-85BDC9FD1C3A}</a:tableStyleId>
              </a:tblPr>
              <a:tblGrid>
                <a:gridCol w="4064000"/>
                <a:gridCol w="4064000"/>
              </a:tblGrid>
              <a:tr h="0">
                <a:tc>
                  <a:txBody>
                    <a:bodyPr/>
                    <a:lstStyle/>
                    <a:p>
                      <a:pPr algn="ctr"/>
                      <a:r>
                        <a:rPr lang="zh-CN" altLang="en-US" dirty="0"/>
                        <a:t>检测类别</a:t>
                      </a:r>
                      <a:endParaRPr lang="zh-CN" altLang="en-US" dirty="0"/>
                    </a:p>
                  </a:txBody>
                  <a:tcPr/>
                </a:tc>
                <a:tc>
                  <a:txBody>
                    <a:bodyPr/>
                    <a:lstStyle/>
                    <a:p>
                      <a:pPr algn="ctr"/>
                      <a:r>
                        <a:rPr lang="zh-CN" altLang="en-US" dirty="0"/>
                        <a:t>准确率（</a:t>
                      </a:r>
                      <a:r>
                        <a:rPr lang="en-US" altLang="zh-CN" dirty="0"/>
                        <a:t>%</a:t>
                      </a:r>
                      <a:r>
                        <a:rPr lang="zh-CN" altLang="en-US" dirty="0"/>
                        <a:t>）</a:t>
                      </a:r>
                      <a:endParaRPr lang="zh-CN" altLang="en-US" dirty="0"/>
                    </a:p>
                  </a:txBody>
                  <a:tcPr/>
                </a:tc>
              </a:tr>
              <a:tr h="370840">
                <a:tc>
                  <a:txBody>
                    <a:bodyPr/>
                    <a:lstStyle/>
                    <a:p>
                      <a:pPr algn="ctr"/>
                      <a:r>
                        <a:rPr lang="zh-CN" altLang="en-US" dirty="0"/>
                        <a:t>人脸检出率</a:t>
                      </a:r>
                      <a:endParaRPr lang="zh-CN" altLang="en-US" dirty="0"/>
                    </a:p>
                  </a:txBody>
                  <a:tcPr/>
                </a:tc>
                <a:tc>
                  <a:txBody>
                    <a:bodyPr/>
                    <a:lstStyle/>
                    <a:p>
                      <a:pPr algn="ctr"/>
                      <a:r>
                        <a:rPr lang="en-US" altLang="zh-CN" dirty="0"/>
                        <a:t>99.47</a:t>
                      </a:r>
                      <a:endParaRPr lang="zh-CN" altLang="en-US" dirty="0"/>
                    </a:p>
                  </a:txBody>
                  <a:tcPr/>
                </a:tc>
              </a:tr>
              <a:tr h="370840">
                <a:tc>
                  <a:txBody>
                    <a:bodyPr/>
                    <a:lstStyle/>
                    <a:p>
                      <a:pPr algn="ctr"/>
                      <a:r>
                        <a:rPr lang="zh-CN" altLang="en-US" dirty="0"/>
                        <a:t>识别准确率</a:t>
                      </a:r>
                      <a:endParaRPr lang="zh-CN" altLang="en-US" dirty="0"/>
                    </a:p>
                  </a:txBody>
                  <a:tcPr/>
                </a:tc>
                <a:tc>
                  <a:txBody>
                    <a:bodyPr/>
                    <a:lstStyle/>
                    <a:p>
                      <a:pPr algn="ctr"/>
                      <a:r>
                        <a:rPr lang="en-US" altLang="zh-CN" dirty="0"/>
                        <a:t>99.38</a:t>
                      </a:r>
                      <a:endParaRPr lang="zh-CN" altLang="en-US" dirty="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25" name="TextBox 13"/>
          <p:cNvSpPr txBox="1"/>
          <p:nvPr/>
        </p:nvSpPr>
        <p:spPr>
          <a:xfrm>
            <a:off x="91358" y="1510325"/>
            <a:ext cx="4049486" cy="40011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sym typeface="+mn-ea"/>
              </a:rPr>
              <a:t>2</a:t>
            </a:r>
            <a:r>
              <a:rPr lang="zh-CN" altLang="en-US" sz="2000" b="1" dirty="0">
                <a:solidFill>
                  <a:srgbClr val="0070C0"/>
                </a:solidFill>
                <a:latin typeface="微软雅黑" panose="020B0503020204020204" pitchFamily="34" charset="-122"/>
                <a:ea typeface="微软雅黑" panose="020B0503020204020204" pitchFamily="34" charset="-122"/>
                <a:sym typeface="+mn-ea"/>
              </a:rPr>
              <a:t>、数据库读写测试</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855024" y="2321513"/>
            <a:ext cx="10295907" cy="1296573"/>
          </a:xfrm>
          <a:prstGeom prst="rect">
            <a:avLst/>
          </a:prstGeom>
          <a:noFill/>
        </p:spPr>
        <p:txBody>
          <a:bodyPr wrap="square" rtlCol="0">
            <a:spAutoFit/>
          </a:bodyPr>
          <a:lstStyle/>
          <a:p>
            <a:pPr>
              <a:lnSpc>
                <a:spcPct val="150000"/>
              </a:lnSpc>
            </a:pPr>
            <a:r>
              <a:rPr lang="zh-CN" altLang="en-US" dirty="0"/>
              <a:t>       本项目使用的是</a:t>
            </a:r>
            <a:r>
              <a:rPr lang="en-GB" altLang="zh-CN" dirty="0"/>
              <a:t>MySQL</a:t>
            </a:r>
            <a:r>
              <a:rPr lang="zh-CN" altLang="en-US" dirty="0"/>
              <a:t>数据库，数据库位于阿里云服务器中，项目中会对数据库进行读写操作。使用一个</a:t>
            </a:r>
            <a:r>
              <a:rPr lang="en-GB" altLang="zh-CN" dirty="0"/>
              <a:t>python</a:t>
            </a:r>
            <a:r>
              <a:rPr lang="zh-CN" altLang="en-US" dirty="0"/>
              <a:t>脚本生成模拟数据对数据库的读写操作进行测试，测试结果表明，我们的项目代码能在规定时间内对数据库进行正常读写操作。</a:t>
            </a:r>
            <a:endParaRPr lang="zh-CN" altLang="en-US" dirty="0"/>
          </a:p>
        </p:txBody>
      </p:sp>
      <p:graphicFrame>
        <p:nvGraphicFramePr>
          <p:cNvPr id="9" name="表格 9"/>
          <p:cNvGraphicFramePr>
            <a:graphicFrameLocks noGrp="1"/>
          </p:cNvGraphicFramePr>
          <p:nvPr>
            <p:custDataLst>
              <p:tags r:id="rId3"/>
            </p:custDataLst>
          </p:nvPr>
        </p:nvGraphicFramePr>
        <p:xfrm>
          <a:off x="1782618" y="4029164"/>
          <a:ext cx="8128000" cy="1107440"/>
        </p:xfrm>
        <a:graphic>
          <a:graphicData uri="http://schemas.openxmlformats.org/drawingml/2006/table">
            <a:tbl>
              <a:tblPr firstRow="1" bandRow="1">
                <a:tableStyleId>{5C22544A-7EE6-4342-B048-85BDC9FD1C3A}</a:tableStyleId>
              </a:tblPr>
              <a:tblGrid>
                <a:gridCol w="4064000"/>
                <a:gridCol w="4064000"/>
              </a:tblGrid>
              <a:tr h="0">
                <a:tc>
                  <a:txBody>
                    <a:bodyPr/>
                    <a:lstStyle/>
                    <a:p>
                      <a:pPr algn="ctr"/>
                      <a:r>
                        <a:rPr lang="zh-CN" altLang="en-US" dirty="0"/>
                        <a:t>检测类别</a:t>
                      </a:r>
                      <a:endParaRPr lang="zh-CN" altLang="en-US" dirty="0"/>
                    </a:p>
                  </a:txBody>
                  <a:tcPr/>
                </a:tc>
                <a:tc>
                  <a:txBody>
                    <a:bodyPr/>
                    <a:lstStyle/>
                    <a:p>
                      <a:pPr algn="ctr"/>
                      <a:r>
                        <a:rPr lang="zh-CN" altLang="en-US" dirty="0"/>
                        <a:t>耗时（</a:t>
                      </a:r>
                      <a:r>
                        <a:rPr lang="en-US" altLang="zh-CN" dirty="0"/>
                        <a:t>s</a:t>
                      </a:r>
                      <a:r>
                        <a:rPr lang="zh-CN" altLang="en-US" dirty="0"/>
                        <a:t>）</a:t>
                      </a:r>
                      <a:endParaRPr lang="zh-CN" altLang="en-US" dirty="0"/>
                    </a:p>
                  </a:txBody>
                  <a:tcPr/>
                </a:tc>
              </a:tr>
              <a:tr h="370840">
                <a:tc>
                  <a:txBody>
                    <a:bodyPr/>
                    <a:lstStyle/>
                    <a:p>
                      <a:pPr algn="ctr"/>
                      <a:r>
                        <a:rPr lang="zh-CN" altLang="en-US" dirty="0"/>
                        <a:t>平均上传速度</a:t>
                      </a:r>
                      <a:endParaRPr lang="zh-CN" altLang="en-US" dirty="0"/>
                    </a:p>
                  </a:txBody>
                  <a:tcPr/>
                </a:tc>
                <a:tc>
                  <a:txBody>
                    <a:bodyPr/>
                    <a:lstStyle/>
                    <a:p>
                      <a:pPr algn="ctr"/>
                      <a:r>
                        <a:rPr lang="en-US" altLang="zh-CN" dirty="0"/>
                        <a:t>0.38</a:t>
                      </a:r>
                      <a:endParaRPr lang="zh-CN" altLang="en-US" dirty="0"/>
                    </a:p>
                  </a:txBody>
                  <a:tcPr/>
                </a:tc>
              </a:tr>
              <a:tr h="370840">
                <a:tc>
                  <a:txBody>
                    <a:bodyPr/>
                    <a:lstStyle/>
                    <a:p>
                      <a:pPr algn="ctr"/>
                      <a:r>
                        <a:rPr lang="zh-CN" altLang="en-US" dirty="0"/>
                        <a:t>平均下载速度</a:t>
                      </a:r>
                      <a:endParaRPr lang="zh-CN" altLang="en-US" dirty="0"/>
                    </a:p>
                  </a:txBody>
                  <a:tcPr/>
                </a:tc>
                <a:tc>
                  <a:txBody>
                    <a:bodyPr/>
                    <a:lstStyle/>
                    <a:p>
                      <a:pPr algn="ctr"/>
                      <a:r>
                        <a:rPr lang="en-US" altLang="zh-CN" dirty="0"/>
                        <a:t>0.54</a:t>
                      </a:r>
                      <a:endParaRPr lang="zh-CN" altLang="en-US"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783289098290928584"/>
          <p:cNvPicPr>
            <a:picLocks noChangeAspect="1"/>
          </p:cNvPicPr>
          <p:nvPr/>
        </p:nvPicPr>
        <p:blipFill>
          <a:blip r:embed="rId1">
            <a:extLst>
              <a:ext uri="{BEBA8EAE-BF5A-486C-A8C5-ECC9F3942E4B}">
                <a14:imgProps xmlns:a14="http://schemas.microsoft.com/office/drawing/2010/main">
                  <a14:imgLayer r:embed="rId2">
                    <a14:imgEffect>
                      <a14:colorTemperature colorTemp="8000"/>
                    </a14:imgEffect>
                    <a14:imgEffect>
                      <a14:saturation sat="66000"/>
                    </a14:imgEffect>
                  </a14:imgLayer>
                </a14:imgProps>
              </a:ext>
            </a:extLst>
          </a:blip>
          <a:stretch>
            <a:fillRect/>
          </a:stretch>
        </p:blipFill>
        <p:spPr>
          <a:xfrm>
            <a:off x="91358" y="86464"/>
            <a:ext cx="1079758" cy="1089565"/>
          </a:xfrm>
          <a:prstGeom prst="rect">
            <a:avLst/>
          </a:prstGeom>
        </p:spPr>
      </p:pic>
      <p:sp>
        <p:nvSpPr>
          <p:cNvPr id="4" name="TextBox 3"/>
          <p:cNvSpPr txBox="1"/>
          <p:nvPr/>
        </p:nvSpPr>
        <p:spPr>
          <a:xfrm>
            <a:off x="1262368" y="549346"/>
            <a:ext cx="1569660" cy="369332"/>
          </a:xfrm>
          <a:prstGeom prst="rect">
            <a:avLst/>
          </a:prstGeom>
          <a:noFill/>
        </p:spPr>
        <p:txBody>
          <a:bodyPr wrap="non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上海海事大学</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25" name="TextBox 13"/>
          <p:cNvSpPr txBox="1"/>
          <p:nvPr/>
        </p:nvSpPr>
        <p:spPr>
          <a:xfrm>
            <a:off x="91358" y="1510325"/>
            <a:ext cx="4049486" cy="398780"/>
          </a:xfrm>
          <a:prstGeom prst="rect">
            <a:avLst/>
          </a:prstGeom>
          <a:noFill/>
        </p:spPr>
        <p:txBody>
          <a:bodyPr wrap="square" rtlCol="0">
            <a:spAutoFit/>
          </a:bodyPr>
          <a:lstStyle/>
          <a:p>
            <a:pPr algn="ctr"/>
            <a:r>
              <a:rPr lang="en-US" altLang="zh-CN" sz="2000" b="1" dirty="0">
                <a:solidFill>
                  <a:srgbClr val="0070C0"/>
                </a:solidFill>
                <a:latin typeface="微软雅黑" panose="020B0503020204020204" pitchFamily="34" charset="-122"/>
                <a:ea typeface="微软雅黑" panose="020B0503020204020204" pitchFamily="34" charset="-122"/>
                <a:sym typeface="+mn-ea"/>
              </a:rPr>
              <a:t>3</a:t>
            </a:r>
            <a:r>
              <a:rPr lang="zh-CN" altLang="en-US" sz="2000" b="1" dirty="0">
                <a:solidFill>
                  <a:srgbClr val="0070C0"/>
                </a:solidFill>
                <a:latin typeface="微软雅黑" panose="020B0503020204020204" pitchFamily="34" charset="-122"/>
                <a:ea typeface="微软雅黑" panose="020B0503020204020204" pitchFamily="34" charset="-122"/>
                <a:sym typeface="+mn-ea"/>
              </a:rPr>
              <a:t>、</a:t>
            </a:r>
            <a:r>
              <a:rPr lang="en-US" altLang="zh-CN" sz="2000" b="1" dirty="0">
                <a:solidFill>
                  <a:srgbClr val="0070C0"/>
                </a:solidFill>
                <a:latin typeface="微软雅黑" panose="020B0503020204020204" pitchFamily="34" charset="-122"/>
                <a:ea typeface="微软雅黑" panose="020B0503020204020204" pitchFamily="34" charset="-122"/>
                <a:sym typeface="+mn-ea"/>
              </a:rPr>
              <a:t>UI</a:t>
            </a:r>
            <a:r>
              <a:rPr lang="zh-CN" altLang="en-US" sz="2000" b="1" dirty="0">
                <a:solidFill>
                  <a:srgbClr val="0070C0"/>
                </a:solidFill>
                <a:latin typeface="微软雅黑" panose="020B0503020204020204" pitchFamily="34" charset="-122"/>
                <a:ea typeface="微软雅黑" panose="020B0503020204020204" pitchFamily="34" charset="-122"/>
                <a:sym typeface="+mn-ea"/>
              </a:rPr>
              <a:t>界面及相机调用测试</a:t>
            </a:r>
            <a:endParaRPr lang="zh-CN" altLang="en-US" sz="2000" b="1" dirty="0">
              <a:solidFill>
                <a:srgbClr val="0070C0"/>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824544" y="2057988"/>
            <a:ext cx="10295907" cy="922020"/>
          </a:xfrm>
          <a:prstGeom prst="rect">
            <a:avLst/>
          </a:prstGeom>
          <a:noFill/>
        </p:spPr>
        <p:txBody>
          <a:bodyPr wrap="square" rtlCol="0">
            <a:spAutoFit/>
          </a:bodyPr>
          <a:lstStyle/>
          <a:p>
            <a:pPr>
              <a:lnSpc>
                <a:spcPct val="150000"/>
              </a:lnSpc>
            </a:pPr>
            <a:r>
              <a:rPr lang="en-US" dirty="0"/>
              <a:t>        </a:t>
            </a:r>
            <a:r>
              <a:rPr lang="zh-CN" altLang="en-US" dirty="0"/>
              <a:t>我们</a:t>
            </a:r>
            <a:r>
              <a:rPr dirty="0"/>
              <a:t>采用人工测试</a:t>
            </a:r>
            <a:r>
              <a:rPr lang="zh-CN" dirty="0"/>
              <a:t>的方法来检验</a:t>
            </a:r>
            <a:r>
              <a:rPr lang="en-US" altLang="zh-CN" dirty="0"/>
              <a:t>UI</a:t>
            </a:r>
            <a:r>
              <a:rPr lang="zh-CN" altLang="en-US" dirty="0"/>
              <a:t>界面及摄像头调用模块</a:t>
            </a:r>
            <a:r>
              <a:rPr dirty="0"/>
              <a:t>，测试发现其各项功能符合项目设计预期。UI界面与摄像头界面</a:t>
            </a:r>
            <a:r>
              <a:rPr lang="zh-CN" dirty="0"/>
              <a:t>如</a:t>
            </a:r>
            <a:r>
              <a:rPr dirty="0"/>
              <a:t>下图所示。</a:t>
            </a:r>
            <a:endParaRPr dirty="0"/>
          </a:p>
        </p:txBody>
      </p:sp>
      <p:pic>
        <p:nvPicPr>
          <p:cNvPr id="3" name="图片 -2147482583"/>
          <p:cNvPicPr>
            <a:picLocks noChangeAspect="1"/>
          </p:cNvPicPr>
          <p:nvPr/>
        </p:nvPicPr>
        <p:blipFill>
          <a:blip r:embed="rId3"/>
          <a:stretch>
            <a:fillRect/>
          </a:stretch>
        </p:blipFill>
        <p:spPr>
          <a:xfrm>
            <a:off x="348298" y="2979738"/>
            <a:ext cx="5267325" cy="3188335"/>
          </a:xfrm>
          <a:prstGeom prst="rect">
            <a:avLst/>
          </a:prstGeom>
          <a:noFill/>
          <a:ln w="9525">
            <a:noFill/>
          </a:ln>
        </p:spPr>
      </p:pic>
      <p:pic>
        <p:nvPicPr>
          <p:cNvPr id="5" name="图片 -2147482581"/>
          <p:cNvPicPr>
            <a:picLocks noChangeAspect="1"/>
          </p:cNvPicPr>
          <p:nvPr/>
        </p:nvPicPr>
        <p:blipFill>
          <a:blip r:embed="rId4"/>
          <a:stretch>
            <a:fillRect/>
          </a:stretch>
        </p:blipFill>
        <p:spPr>
          <a:xfrm>
            <a:off x="5965825" y="2979420"/>
            <a:ext cx="5270500" cy="3188970"/>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TABLE_BEAUTIFY" val="smartTable{f646e47a-98e9-4725-83a1-2a0436251756}"/>
</p:tagLst>
</file>

<file path=ppt/tags/tag2.xml><?xml version="1.0" encoding="utf-8"?>
<p:tagLst xmlns:p="http://schemas.openxmlformats.org/presentationml/2006/main">
  <p:tag name="KSO_WM_MEDIACOVER_FLAG" val="1"/>
  <p:tag name="KSO_WM_UNIT_MEDIACOVER_BTN_STATE" val="1"/>
  <p:tag name="KSO_WM_UNIT_MEDIACOVER_BTNRECT" val="7768*3927*734*73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1583</Words>
  <Application>WPS 演示</Application>
  <PresentationFormat>宽屏</PresentationFormat>
  <Paragraphs>162</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宋体</vt:lpstr>
      <vt:lpstr>Wingdings</vt:lpstr>
      <vt:lpstr>Calibri</vt:lpstr>
      <vt:lpstr>禹卫书法行书简体</vt:lpstr>
      <vt:lpstr>微软雅黑</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 炳</dc:creator>
  <cp:lastModifiedBy>chadqiu</cp:lastModifiedBy>
  <cp:revision>39</cp:revision>
  <dcterms:created xsi:type="dcterms:W3CDTF">2021-12-08T05:26:00Z</dcterms:created>
  <dcterms:modified xsi:type="dcterms:W3CDTF">2022-06-02T13:02:41Z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2052-11.1.0.11372</vt:lpwstr>
  </property>
  <property fmtid="{D5CDD505-2E9C-101B-9397-08002B2CF9AE}" pid="3" name="ICV">
    <vt:lpwstr>A131159038B7400993262FCA2CAABD4A</vt:lpwstr>
  </property>
</Properties>
</file>